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im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 roundtripDataSignature="AMtx7mhNxr6Dk4BEIkTe3ydyjmRdHsyM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7" Type="http://customschemas.google.com/relationships/presentationmetadata" Target="metadata"/><Relationship Id="rId16"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950">
                <a:solidFill>
                  <a:srgbClr val="222222"/>
                </a:solidFill>
                <a:highlight>
                  <a:schemeClr val="lt1"/>
                </a:highlight>
              </a:rPr>
              <a:t>This PowerPoint contains all text and images recommended to be projected and/or read aloud in this unit.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ea56a4cf6_0_3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8ea56a4cf6_0_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ea56a4cf6_0_3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8ea56a4cf6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ea56a4cf6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8ea56a4cf6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ea56a4cf6_0_3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8ea56a4cf6_0_3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ea56a4cf6_0_3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8ea56a4cf6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1" name="Google Shape;11;p3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2" name="Google Shape;12;p37"/>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3" name="Google Shape;13;p37"/>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4" name="Google Shape;14;p37"/>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61" name="Shape 61"/>
        <p:cNvGrpSpPr/>
        <p:nvPr/>
      </p:nvGrpSpPr>
      <p:grpSpPr>
        <a:xfrm>
          <a:off x="0" y="0"/>
          <a:ext cx="0" cy="0"/>
          <a:chOff x="0" y="0"/>
          <a:chExt cx="0" cy="0"/>
        </a:xfrm>
      </p:grpSpPr>
      <p:sp>
        <p:nvSpPr>
          <p:cNvPr id="62" name="Google Shape;62;p45"/>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63" name="Google Shape;63;p4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64" name="Google Shape;64;p45"/>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65" name="Google Shape;65;p45"/>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6" name="Google Shape;66;p45"/>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46"/>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6"/>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70" name="Google Shape;70;p46"/>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71" name="Google Shape;71;p46"/>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72" name="Google Shape;72;p46"/>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73" name="Google Shape;73;p4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8"/>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7" name="Google Shape;17;p38"/>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8" name="Google Shape;18;p38"/>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3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3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25" name="Shape 25"/>
        <p:cNvGrpSpPr/>
        <p:nvPr/>
      </p:nvGrpSpPr>
      <p:grpSpPr>
        <a:xfrm>
          <a:off x="0" y="0"/>
          <a:ext cx="0" cy="0"/>
          <a:chOff x="0" y="0"/>
          <a:chExt cx="0" cy="0"/>
        </a:xfrm>
      </p:grpSpPr>
      <p:sp>
        <p:nvSpPr>
          <p:cNvPr id="26" name="Google Shape;26;p47"/>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27" name="Google Shape;27;p4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8" name="Google Shape;28;p47"/>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29" name="Google Shape;29;p47"/>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30" name="Google Shape;30;p47"/>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40"/>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3" name="Google Shape;33;p40"/>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40"/>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5" name="Google Shape;35;p40"/>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0"/>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4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41"/>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40" name="Google Shape;40;p4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1" name="Google Shape;41;p41"/>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42" name="Google Shape;42;p4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43" name="Shape 43"/>
        <p:cNvGrpSpPr/>
        <p:nvPr/>
      </p:nvGrpSpPr>
      <p:grpSpPr>
        <a:xfrm>
          <a:off x="0" y="0"/>
          <a:ext cx="0" cy="0"/>
          <a:chOff x="0" y="0"/>
          <a:chExt cx="0" cy="0"/>
        </a:xfrm>
      </p:grpSpPr>
      <p:sp>
        <p:nvSpPr>
          <p:cNvPr id="44" name="Google Shape;44;p42"/>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2"/>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42"/>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42"/>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4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9" name="Shape 49"/>
        <p:cNvGrpSpPr/>
        <p:nvPr/>
      </p:nvGrpSpPr>
      <p:grpSpPr>
        <a:xfrm>
          <a:off x="0" y="0"/>
          <a:ext cx="0" cy="0"/>
          <a:chOff x="0" y="0"/>
          <a:chExt cx="0" cy="0"/>
        </a:xfrm>
      </p:grpSpPr>
      <p:sp>
        <p:nvSpPr>
          <p:cNvPr id="50" name="Google Shape;50;p43"/>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3"/>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43"/>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3" name="Google Shape;53;p43"/>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4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55" name="Shape 55"/>
        <p:cNvGrpSpPr/>
        <p:nvPr/>
      </p:nvGrpSpPr>
      <p:grpSpPr>
        <a:xfrm>
          <a:off x="0" y="0"/>
          <a:ext cx="0" cy="0"/>
          <a:chOff x="0" y="0"/>
          <a:chExt cx="0" cy="0"/>
        </a:xfrm>
      </p:grpSpPr>
      <p:sp>
        <p:nvSpPr>
          <p:cNvPr id="56" name="Google Shape;56;p4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4"/>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8" name="Google Shape;58;p4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9" name="Google Shape;59;p4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4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36"/>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Sealed in Fire</a:t>
            </a:r>
            <a:endParaRPr/>
          </a:p>
        </p:txBody>
      </p:sp>
      <p:pic>
        <p:nvPicPr>
          <p:cNvPr id="79" name="Google Shape;79;p1"/>
          <p:cNvPicPr preferRelativeResize="0"/>
          <p:nvPr/>
        </p:nvPicPr>
        <p:blipFill rotWithShape="1">
          <a:blip r:embed="rId3">
            <a:alphaModFix/>
          </a:blip>
          <a:srcRect b="29056" l="7556" r="2909" t="4771"/>
          <a:stretch/>
        </p:blipFill>
        <p:spPr>
          <a:xfrm>
            <a:off x="3424875" y="1645025"/>
            <a:ext cx="2796900" cy="27186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6"/>
          <p:cNvSpPr txBox="1"/>
          <p:nvPr>
            <p:ph type="ctrTitle"/>
          </p:nvPr>
        </p:nvSpPr>
        <p:spPr>
          <a:xfrm>
            <a:off x="3272275" y="1551050"/>
            <a:ext cx="5796000" cy="166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The Effects of the Sacrament of Confirmation</a:t>
            </a:r>
            <a:endParaRPr sz="3600"/>
          </a:p>
        </p:txBody>
      </p:sp>
      <p:sp>
        <p:nvSpPr>
          <p:cNvPr id="85" name="Google Shape;85;p26"/>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Lesson Five</a:t>
            </a:r>
            <a:endParaRPr/>
          </a:p>
        </p:txBody>
      </p:sp>
      <p:pic>
        <p:nvPicPr>
          <p:cNvPr id="86" name="Google Shape;86;p26"/>
          <p:cNvPicPr preferRelativeResize="0"/>
          <p:nvPr/>
        </p:nvPicPr>
        <p:blipFill rotWithShape="1">
          <a:blip r:embed="rId3">
            <a:alphaModFix/>
          </a:blip>
          <a:srcRect b="13032" l="0" r="0" t="13034"/>
          <a:stretch/>
        </p:blipFill>
        <p:spPr>
          <a:xfrm>
            <a:off x="321250" y="1683475"/>
            <a:ext cx="2715300" cy="2639400"/>
          </a:xfrm>
          <a:prstGeom prst="ellipse">
            <a:avLst/>
          </a:prstGeom>
          <a:noFill/>
          <a:ln cap="flat" cmpd="sng" w="76200">
            <a:solidFill>
              <a:srgbClr val="E7E2D5"/>
            </a:solidFill>
            <a:prstDash val="solid"/>
            <a:round/>
            <a:headEnd len="sm" w="sm" type="none"/>
            <a:tailEnd len="sm" w="sm" type="none"/>
          </a:ln>
        </p:spPr>
      </p:pic>
      <p:pic>
        <p:nvPicPr>
          <p:cNvPr id="87" name="Google Shape;87;p26"/>
          <p:cNvPicPr preferRelativeResize="0"/>
          <p:nvPr/>
        </p:nvPicPr>
        <p:blipFill rotWithShape="1">
          <a:blip r:embed="rId4">
            <a:alphaModFix/>
          </a:blip>
          <a:srcRect b="29330" l="5740" r="2244" t="2665"/>
          <a:stretch/>
        </p:blipFill>
        <p:spPr>
          <a:xfrm>
            <a:off x="321250" y="1683475"/>
            <a:ext cx="2715300" cy="26394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8ea56a4cf6_0_35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Armor of God</a:t>
            </a:r>
            <a:endParaRPr/>
          </a:p>
        </p:txBody>
      </p:sp>
      <p:sp>
        <p:nvSpPr>
          <p:cNvPr id="93" name="Google Shape;93;g8ea56a4cf6_0_351"/>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A4A4A"/>
              </a:buClr>
              <a:buSzPts val="1800"/>
              <a:buFont typeface="Arimo"/>
              <a:buChar char="❏"/>
            </a:pPr>
            <a:r>
              <a:rPr lang="en" sz="1800">
                <a:solidFill>
                  <a:srgbClr val="4A4A4A"/>
                </a:solidFill>
              </a:rPr>
              <a:t>Read Ephesians 6:11-17.					</a:t>
            </a:r>
            <a:endParaRPr sz="1800">
              <a:solidFill>
                <a:srgbClr val="4A4A4A"/>
              </a:solidFill>
            </a:endParaRPr>
          </a:p>
          <a:p>
            <a:pPr indent="-342900" lvl="0" marL="457200" rtl="0" algn="l">
              <a:lnSpc>
                <a:spcPct val="115000"/>
              </a:lnSpc>
              <a:spcBef>
                <a:spcPts val="0"/>
              </a:spcBef>
              <a:spcAft>
                <a:spcPts val="0"/>
              </a:spcAft>
              <a:buClr>
                <a:srgbClr val="4A4A4A"/>
              </a:buClr>
              <a:buSzPts val="1800"/>
              <a:buFont typeface="Arimo"/>
              <a:buChar char="❏"/>
            </a:pPr>
            <a:r>
              <a:rPr lang="en" sz="1800">
                <a:solidFill>
                  <a:srgbClr val="4A4A4A"/>
                </a:solidFill>
              </a:rPr>
              <a:t>“Father send your Holy Spirit on us and on this oil which is before us and consecrate it, so that it may be for all who are anointed and marked with it holy </a:t>
            </a:r>
            <a:r>
              <a:rPr i="1" lang="en" sz="1800">
                <a:solidFill>
                  <a:srgbClr val="4A4A4A"/>
                </a:solidFill>
              </a:rPr>
              <a:t>myron</a:t>
            </a:r>
            <a:r>
              <a:rPr lang="en" sz="1800">
                <a:solidFill>
                  <a:srgbClr val="4A4A4A"/>
                </a:solidFill>
              </a:rPr>
              <a:t>, priestly </a:t>
            </a:r>
            <a:r>
              <a:rPr i="1" lang="en" sz="1800">
                <a:solidFill>
                  <a:srgbClr val="4A4A4A"/>
                </a:solidFill>
              </a:rPr>
              <a:t>myron</a:t>
            </a:r>
            <a:r>
              <a:rPr lang="en" sz="1800">
                <a:solidFill>
                  <a:srgbClr val="4A4A4A"/>
                </a:solidFill>
              </a:rPr>
              <a:t>, royal </a:t>
            </a:r>
            <a:r>
              <a:rPr i="1" lang="en" sz="1800">
                <a:solidFill>
                  <a:srgbClr val="4A4A4A"/>
                </a:solidFill>
              </a:rPr>
              <a:t>myron</a:t>
            </a:r>
            <a:r>
              <a:rPr lang="en" sz="1800">
                <a:solidFill>
                  <a:srgbClr val="4A4A4A"/>
                </a:solidFill>
              </a:rPr>
              <a:t>, anointing with gladness, clothing with light, a cloak of salvation, a spiritual gift, the sancti cation of souls and bodies, imperishable happiness, the indelible seal, a buckler of faith, and a fearsome helmet against all the works of the adversary”(CCC 1297). -Epiclesis for the consecration of the sacred chrism (</a:t>
            </a:r>
            <a:r>
              <a:rPr i="1" lang="en" sz="1800">
                <a:solidFill>
                  <a:srgbClr val="4A4A4A"/>
                </a:solidFill>
              </a:rPr>
              <a:t>myron</a:t>
            </a:r>
            <a:r>
              <a:rPr lang="en" sz="1800">
                <a:solidFill>
                  <a:srgbClr val="4A4A4A"/>
                </a:solidFill>
              </a:rPr>
              <a:t>) from the Liturgy of Antioch.</a:t>
            </a:r>
            <a:endParaRPr sz="18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8ea56a4cf6_0_35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Armor of God</a:t>
            </a:r>
            <a:endParaRPr/>
          </a:p>
        </p:txBody>
      </p:sp>
      <p:sp>
        <p:nvSpPr>
          <p:cNvPr id="99" name="Google Shape;99;g8ea56a4cf6_0_35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4A7A"/>
              </a:buClr>
              <a:buSzPts val="1800"/>
              <a:buFont typeface="Arimo"/>
              <a:buChar char="❏"/>
            </a:pPr>
            <a:r>
              <a:rPr lang="en" sz="2000">
                <a:solidFill>
                  <a:srgbClr val="4A4A4A"/>
                </a:solidFill>
              </a:rPr>
              <a:t>The words from the liturgy of the blessing of chrism are similar to the words of St. Paul in Ephesians. Both view the Sacrament of Confirmation as being clothed in a sort of armor of God preparing for battle to spread the good news of salvation in truth, righteousness, gladness, and strengthened by the Holy Spirit. </a:t>
            </a:r>
            <a:endParaRPr sz="2000">
              <a:solidFill>
                <a:srgbClr val="4A4A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8ea56a4cf6_0_36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Armor of God</a:t>
            </a:r>
            <a:endParaRPr/>
          </a:p>
        </p:txBody>
      </p:sp>
      <p:sp>
        <p:nvSpPr>
          <p:cNvPr id="105" name="Google Shape;105;g8ea56a4cf6_0_361"/>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4A7A"/>
              </a:buClr>
              <a:buSzPts val="1800"/>
              <a:buChar char="❏"/>
            </a:pPr>
            <a:r>
              <a:rPr lang="en" sz="2000">
                <a:solidFill>
                  <a:srgbClr val="4A4A4A"/>
                </a:solidFill>
              </a:rPr>
              <a:t>The main effect of the Sacrament of Confirmation is the special outpouring of the Holy Spirit that was also given to the Apostles on the day of Pentecost. This outpouring of the Holy Spirit clothes us in the armor of God, giving us a “special strength of the Holy Spirit to spread and defend the faith by word and action as true witnesses of Christ, to confess the name of Christ boldly, and never to be ashamed of the Cross” (CCC 1303). </a:t>
            </a:r>
            <a:endParaRPr sz="2000">
              <a:solidFill>
                <a:srgbClr val="4A4A4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8ea56a4cf6_0_36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Gifts of the Holy Spirit</a:t>
            </a:r>
            <a:endParaRPr/>
          </a:p>
        </p:txBody>
      </p:sp>
      <p:sp>
        <p:nvSpPr>
          <p:cNvPr id="111" name="Google Shape;111;g8ea56a4cf6_0_36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4A7A"/>
              </a:buClr>
              <a:buSzPts val="1800"/>
              <a:buChar char="❏"/>
            </a:pPr>
            <a:r>
              <a:rPr lang="en" sz="1800">
                <a:solidFill>
                  <a:srgbClr val="4A4A4A"/>
                </a:solidFill>
              </a:rPr>
              <a:t>The prayer of the bishop after the laying on of hands during the celebration of Confirmation:</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“Almighty God, Father of our Lord Jesus Christ, who brought these your servants to new birth by water and the Holy Spirit, freeing them from sin: send upon them, O Lord, the Holy Spirit, the Paraclete; give them the spirit of wisdom and understanding, the spirit of counsel and fortitude, the spirit of knowledge and piety; fill them with the spirit of the fear of the Lord. Through Christ our Lord.”</a:t>
            </a:r>
            <a:endParaRPr sz="1800">
              <a:solidFill>
                <a:srgbClr val="4A4A4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8ea56a4cf6_0_37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Gifts of the Holy Spirit</a:t>
            </a:r>
            <a:endParaRPr/>
          </a:p>
        </p:txBody>
      </p:sp>
      <p:sp>
        <p:nvSpPr>
          <p:cNvPr id="117" name="Google Shape;117;g8ea56a4cf6_0_371"/>
          <p:cNvSpPr txBox="1"/>
          <p:nvPr>
            <p:ph idx="1" type="body"/>
          </p:nvPr>
        </p:nvSpPr>
        <p:spPr>
          <a:xfrm>
            <a:off x="729450" y="1240675"/>
            <a:ext cx="7688700" cy="3209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4A7A"/>
              </a:buClr>
              <a:buSzPts val="1800"/>
              <a:buFont typeface="Arimo"/>
              <a:buChar char="❏"/>
            </a:pPr>
            <a:r>
              <a:rPr lang="en" sz="1800">
                <a:solidFill>
                  <a:srgbClr val="4A4A4A"/>
                </a:solidFill>
              </a:rPr>
              <a:t>The outpouring of the Holy Spirit received in Confirmation also increases the gifts of the Holy Spirit in us. We received the gifts of the Holy Spirit first at our Baptism. In the Sacrament of Confirmation we receive a greater portion of, or an increase in, these same gifts: </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Wisdom</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Understanding</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Right Judgement/Counsel</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Courage/Strength</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Knowledge</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Reverence</a:t>
            </a:r>
            <a:endParaRPr sz="1800">
              <a:solidFill>
                <a:srgbClr val="4A4A4A"/>
              </a:solidFill>
            </a:endParaRPr>
          </a:p>
          <a:p>
            <a:pPr indent="-342900" lvl="1" marL="914400" rtl="0" algn="l">
              <a:lnSpc>
                <a:spcPct val="115000"/>
              </a:lnSpc>
              <a:spcBef>
                <a:spcPts val="0"/>
              </a:spcBef>
              <a:spcAft>
                <a:spcPts val="0"/>
              </a:spcAft>
              <a:buClr>
                <a:srgbClr val="004A7A"/>
              </a:buClr>
              <a:buSzPts val="1800"/>
              <a:buChar char="❏"/>
            </a:pPr>
            <a:r>
              <a:rPr lang="en" sz="1800">
                <a:solidFill>
                  <a:srgbClr val="4A4A4A"/>
                </a:solidFill>
              </a:rPr>
              <a:t>Wonder and Awe/Fear of the Lord</a:t>
            </a:r>
            <a:endParaRPr sz="18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Mike Gutzwiller</dc:creator>
</cp:coreProperties>
</file>