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09"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540" r:id="rId286"/>
    <p:sldId id="541" r:id="rId287"/>
    <p:sldId id="542" r:id="rId288"/>
    <p:sldId id="543" r:id="rId289"/>
    <p:sldId id="544" r:id="rId290"/>
    <p:sldId id="545" r:id="rId291"/>
    <p:sldId id="546" r:id="rId292"/>
    <p:sldId id="547" r:id="rId293"/>
    <p:sldId id="548" r:id="rId294"/>
    <p:sldId id="549" r:id="rId295"/>
    <p:sldId id="550" r:id="rId296"/>
    <p:sldId id="551" r:id="rId297"/>
    <p:sldId id="552" r:id="rId298"/>
    <p:sldId id="553" r:id="rId299"/>
    <p:sldId id="554" r:id="rId300"/>
    <p:sldId id="555" r:id="rId301"/>
    <p:sldId id="556" r:id="rId302"/>
    <p:sldId id="557" r:id="rId303"/>
    <p:sldId id="558" r:id="rId304"/>
    <p:sldId id="559" r:id="rId305"/>
    <p:sldId id="560" r:id="rId306"/>
    <p:sldId id="561" r:id="rId307"/>
    <p:sldId id="562" r:id="rId308"/>
    <p:sldId id="563" r:id="rId309"/>
    <p:sldId id="564" r:id="rId310"/>
    <p:sldId id="565" r:id="rId311"/>
    <p:sldId id="566" r:id="rId312"/>
    <p:sldId id="567" r:id="rId313"/>
    <p:sldId id="568" r:id="rId314"/>
    <p:sldId id="569" r:id="rId315"/>
    <p:sldId id="570" r:id="rId316"/>
    <p:sldId id="571" r:id="rId317"/>
    <p:sldId id="572" r:id="rId318"/>
    <p:sldId id="573" r:id="rId319"/>
    <p:sldId id="574" r:id="rId320"/>
    <p:sldId id="575" r:id="rId321"/>
    <p:sldId id="576" r:id="rId322"/>
    <p:sldId id="577" r:id="rId323"/>
    <p:sldId id="578" r:id="rId324"/>
    <p:sldId id="579" r:id="rId325"/>
    <p:sldId id="580" r:id="rId326"/>
    <p:sldId id="581" r:id="rId327"/>
    <p:sldId id="582" r:id="rId328"/>
    <p:sldId id="583" r:id="rId329"/>
    <p:sldId id="584" r:id="rId330"/>
    <p:sldId id="585" r:id="rId331"/>
    <p:sldId id="586" r:id="rId332"/>
    <p:sldId id="587" r:id="rId333"/>
    <p:sldId id="588" r:id="rId334"/>
    <p:sldId id="589" r:id="rId335"/>
    <p:sldId id="590" r:id="rId336"/>
    <p:sldId id="591" r:id="rId337"/>
    <p:sldId id="592" r:id="rId338"/>
    <p:sldId id="593" r:id="rId339"/>
    <p:sldId id="594" r:id="rId340"/>
    <p:sldId id="595" r:id="rId341"/>
    <p:sldId id="596" r:id="rId342"/>
    <p:sldId id="597" r:id="rId343"/>
    <p:sldId id="598" r:id="rId344"/>
    <p:sldId id="599" r:id="rId345"/>
    <p:sldId id="600" r:id="rId346"/>
    <p:sldId id="601" r:id="rId347"/>
    <p:sldId id="602" r:id="rId348"/>
    <p:sldId id="603" r:id="rId349"/>
    <p:sldId id="604" r:id="rId350"/>
    <p:sldId id="605" r:id="rId351"/>
    <p:sldId id="606" r:id="rId352"/>
    <p:sldId id="607" r:id="rId353"/>
    <p:sldId id="608" r:id="rId354"/>
    <p:sldId id="609" r:id="rId355"/>
    <p:sldId id="610" r:id="rId356"/>
    <p:sldId id="611" r:id="rId357"/>
    <p:sldId id="612" r:id="rId358"/>
    <p:sldId id="613" r:id="rId359"/>
    <p:sldId id="614" r:id="rId360"/>
    <p:sldId id="615" r:id="rId361"/>
    <p:sldId id="616" r:id="rId362"/>
    <p:sldId id="617" r:id="rId363"/>
    <p:sldId id="618" r:id="rId364"/>
    <p:sldId id="619" r:id="rId365"/>
    <p:sldId id="620" r:id="rId366"/>
    <p:sldId id="621" r:id="rId367"/>
    <p:sldId id="622" r:id="rId368"/>
    <p:sldId id="623" r:id="rId369"/>
    <p:sldId id="624" r:id="rId370"/>
    <p:sldId id="625" r:id="rId371"/>
    <p:sldId id="626" r:id="rId372"/>
    <p:sldId id="627" r:id="rId373"/>
    <p:sldId id="628" r:id="rId374"/>
    <p:sldId id="629" r:id="rId375"/>
    <p:sldId id="630" r:id="rId376"/>
    <p:sldId id="631" r:id="rId377"/>
    <p:sldId id="632" r:id="rId378"/>
    <p:sldId id="633" r:id="rId379"/>
  </p:sldIdLst>
  <p:sldSz cx="9144000" cy="5143500" type="screen16x9"/>
  <p:notesSz cx="6858000" cy="9144000"/>
  <p:embeddedFontLst>
    <p:embeddedFont>
      <p:font typeface="Arimo" panose="020B0604020202020204" pitchFamily="34" charset="0"/>
      <p:regular r:id="rId381"/>
      <p:bold r:id="rId382"/>
      <p:italic r:id="rId383"/>
      <p:boldItalic r:id="rId384"/>
    </p:embeddedFont>
    <p:embeddedFont>
      <p:font typeface="Lora" pitchFamily="2" charset="77"/>
      <p:regular r:id="rId385"/>
      <p:bold r:id="rId386"/>
      <p:italic r:id="rId387"/>
      <p:boldItalic r:id="rId3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font" Target="fonts/font8.fntdata"/><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viewProps" Target="viewProps.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font" Target="fonts/font1.fntdata"/><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tableStyles" Target="tableStyles.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font" Target="fonts/font2.fntdata"/><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font" Target="fonts/font3.fntdata"/><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font" Target="fonts/font4.fntdata"/><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font" Target="fonts/font5.fntdata"/><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font" Target="fonts/font6.fntdata"/><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font" Target="fonts/font7.fntdata"/><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presProps" Target="presProps.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notesMaster" Target="notesMasters/notesMaster1.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theme" Target="theme/theme1.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525445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5481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ddaf10d6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ddaf10d6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042218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f8f71f84b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f8f71f84b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415323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f8f71f84b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f8f71f84b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986961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f8f71f84b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f8f71f84b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52135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f8f71f84b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f8f71f84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435412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f8f71f84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f8f71f84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084757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f8f71f84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f8f71f84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1907054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f8f71f84b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f8f71f84b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734190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f8f71f84b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f8f71f84b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916761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f8f71f84b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f8f71f84b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557429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f8f71f84b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f8f71f84b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40376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ddaf10d6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ddaf10d6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111499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f8f71f84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f8f71f84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850050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f8f71f84b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f8f71f84b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361779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f8f71f84b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f8f71f84b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188589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f8f71f84b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f8f71f84b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679281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f8f71f84b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f8f71f84b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176875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f8f71f84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f8f71f84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843210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f8f71f84b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f8f71f84b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269685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f91c9dd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f91c9dd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339538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f91c9dd8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f91c9dd8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585885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f91c9dd8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f91c9dd8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35891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daf10d6a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ddaf10d6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901241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f91c9dd8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f91c9dd8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910990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f91c9dd8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f91c9dd8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044326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f8f71f84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f8f71f84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181307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f91c9dd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f91c9dd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048013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f91c9dd8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f91c9dd8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947446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f91c9dd8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f91c9dd8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182996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f91c9dd8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f91c9dd8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082637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f91c9dd8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f91c9dd8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326966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f91c9dd8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f91c9dd8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5126584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f91c9dd88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f91c9dd8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40798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ddaf10d6a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ddaf10d6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806352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f91c9dd8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f91c9dd8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229242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f8f71f84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f8f71f84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5756437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f91c9dd88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f91c9dd88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950619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f91c9dd88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f91c9dd8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239728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f91c9dd88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f91c9dd88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1389779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f91c9dd88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f91c9dd88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5393306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f8f71f84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f8f71f84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7250752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f91c9dd88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f91c9dd88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7898549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f91c9dd8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f91c9dd8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1032254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f91c9dd88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f91c9dd88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83109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ddaf10d6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ddaf10d6a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5030529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f8f71f84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f8f71f84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92370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f91c9dd88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f91c9dd88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245252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f91c9dd88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f91c9dd88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8644733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f91c9dd88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f91c9dd88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227446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f91c9dd88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f91c9dd8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922116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f91c9dd8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3f91c9dd8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9759399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f91c9dd88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f91c9dd88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7606389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f91c9dd88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f91c9dd88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66460383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f91c9dd88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3f91c9dd88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6306890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f91c9dd88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3f91c9dd88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73233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ddaf10d6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ddaf10d6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9292583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f8f71f84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f8f71f84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537120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f91c9dd88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f91c9dd88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0517393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f8f71f84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f8f71f84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498601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f91c9dd8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f91c9dd8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4521518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f91c9dd88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f91c9dd88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7163455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f91c9dd8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f91c9dd8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0503790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f91c9dd88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f91c9dd88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5382726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f91c9dd88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f91c9dd88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4919132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f91c9dd88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f91c9dd88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3923313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f91c9dd88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f91c9dd88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182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ddaf10d6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ddaf10d6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764815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f91c9dd88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f91c9dd88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7612671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f91c9dd88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f91c9dd88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14637667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f91c9dd88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f91c9dd88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1768430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f91c9dd88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f91c9dd88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2880514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f91c9dd88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f91c9dd88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6950996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f91c9dd88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f91c9dd88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314979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f91c9dd88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f91c9dd88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1882413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f91c9dd88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f91c9dd88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8830967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f91c9dd88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f91c9dd88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2298164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f8f71f84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f8f71f84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4860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ddaf10d6a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ddaf10d6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660739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4042f4875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4042f4875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4472795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4042f4875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4042f4875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4364882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4042f48755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4042f48755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007435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f8f71f84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f8f71f84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891835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4042f4875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4042f4875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2037797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4042f48755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4042f4875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1707464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4042f48755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4042f48755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5977884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4042f48755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4042f48755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8628705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4042f48755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4042f48755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9795385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4042f48755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4042f48755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60484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ddaf10d6a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ddaf10d6a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61888960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4042f48755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4042f48755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1099232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4042f48755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4042f48755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76169977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4042f4875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4042f4875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0934514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4042f4875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4042f4875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23369789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4042f48755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4042f48755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685329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4042f48755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4042f48755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6861314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4042f48755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4042f48755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6180728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4042f48755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4042f48755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7076946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4042f48755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4042f48755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9388802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4042f48755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4042f48755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34612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ddaf10d6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ddaf10d6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3925456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4042f48755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4042f48755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7908710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4042f48755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4042f48755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3315034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f8f71f84b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f8f71f84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5971742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4042f48755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4042f48755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3970245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042f48755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042f48755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912695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4042f48755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4042f48755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8264264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f8f71f84b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3f8f71f84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5762321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4042f48755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4042f48755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1519262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4042f48755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4042f48755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6248542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4042f48755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4042f48755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7663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aca5cd0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aca5cd0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81974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ddaf10d6a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ddaf10d6a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8408172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4042f48755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4042f48755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74981556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4042f48755_1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4042f48755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4162802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4042f48755_1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4042f48755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7633794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4042f48755_1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4042f48755_1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0395066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4042f48755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4042f48755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7315231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4042f48755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4042f48755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4834388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4042f48755_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4042f48755_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1979837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f8f71f84b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3f8f71f84b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520188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aca5cd05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3aca5cd05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5138792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fa95cdf8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fa95cdf8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59572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ddaf10d6a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ddaf10d6a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9277462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3fa95cdf8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3fa95cdf8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5810708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fa95cdf8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3fa95cdf8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7465633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fa95cdf8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3fa95cdf8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0890401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3fa95cdf84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3fa95cdf84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3342405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3fa95cdf84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3fa95cdf84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5434186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3fa95cdf84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3fa95cdf84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4048032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aca5cd0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aca5cd0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0037b04df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0037b04d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0037b04df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0037b04df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ddaf10d6a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ddaf10d6a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1239208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0037b04d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0037b04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0037b04df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0037b04df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0037b04df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0037b04d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0037b04df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0037b04df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0037b04df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0037b04df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0037b04df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0037b04df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0037b04df_0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0037b04df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40037b04d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40037b04d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0037b04df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0037b04d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0037b04df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0037b04df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ddaf10d6a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ddaf10d6a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0824124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0037b04df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0037b04df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0037b04df_0_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0037b04df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0037b04df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0037b0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aca5cd054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aca5cd05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0037b04df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0037b04d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0037b04df_0_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40037b04df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0037b04df_0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0037b04df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0037b04d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0037b04d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0037b04df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0037b04df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0037b04df_0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40037b04df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ddaf10d6a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ddaf10d6a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8692959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0037b04df_0_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0037b04df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0037b04df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0037b04df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0037b04df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0037b04d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0037b04df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40037b04df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0991becb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0991bec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0991becb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40991becb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0037b04df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0037b04d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0037b04df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0037b04df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0991becb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0991becb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40991becb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40991becb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ddaf10d6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ddaf10d6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1713187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40991becbb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40991becb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0991becbb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0991becb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0991becbb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0991becb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40991becbb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40991becb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0991becbb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0991becb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40991becbb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40991becb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40037b04df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40037b04d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40037b04df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40037b04df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0991becbb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0991becb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0991becbb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40991becb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ddaf10d6a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ddaf10d6a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1466799"/>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0991becbb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0991becb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0037b04df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40037b04d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40037b04df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40037b04df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40991becbb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40991becb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40991becbb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40991becb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40991becbb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40991becb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40037b04df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40037b04d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40037b04df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40037b04d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40991becbb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40991becbb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40991becbb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40991becbb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ddaf10d6a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ddaf10d6a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8191942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40037b04df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40037b04d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40037b04df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40037b04df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0991becbb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0991becbb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40991becbb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40991becb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40037b04d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40037b04d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40037b04df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40037b04df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40991becbb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40991becb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40991becbb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40991becb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40991becbb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40991becb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40991becbb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40991becbb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ddaf10d6a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ddaf10d6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339816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40991becbb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40991becbb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40037b04df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40037b04d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40037b04df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40037b04df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40991becbb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40991becb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40991becbb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40991becbb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40991becbb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40991becb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40037b04d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40037b04d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40037b04df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40037b04df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40991becbb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40991becbb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40991becbb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40991becbb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ddaf10d6a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ddaf10d6a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29538891"/>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40991becbb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40991becbb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435db9c81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435db9c8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40991becbb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40991becbb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40991becbb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40991becbb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40037b04df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40037b04d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40037b04df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40037b04df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40991becbb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40991becbb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40991becbb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40991becb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40991becbb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40991becb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40991becbb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40991becbb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ca5cd05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aca5cd05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68487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ddaf10d6a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ddaf10d6a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97253217"/>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40037b04df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40037b04d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aca5cd054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3aca5cd05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40991becbb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40991becb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40991becbb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40991becbb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aca5cd0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aca5cd0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ca5cd054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aca5cd05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0d7b0e43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0d7b0e43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0d7b0e430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0d7b0e43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0d7b0e43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40d7b0e43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ddaf10d6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ddaf10d6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20060121"/>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0d7b0e430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0d7b0e43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0d7b0e43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0d7b0e4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0d7b0e43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40d7b0e43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0d7b0e430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0d7b0e43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40d7b0e430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40d7b0e43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0d7b0e430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0d7b0e43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0d7b0e430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40d7b0e43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0d7b0e430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0d7b0e43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0d7b0e430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0d7b0e43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0d7b0e430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0d7b0e43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ddaf10d6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ddaf10d6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3600830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0d7b0e430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0d7b0e43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aca5cd0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aca5cd0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aca5cd054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aca5cd05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0e829ea3e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0e829ea3e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0e829ea3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0e829ea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0e829ea3e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0e829ea3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0e829ea3e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0e829ea3e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0e829ea3e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0e829ea3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0e829ea3e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0e829ea3e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ddaf10d6a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ddaf10d6a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8912012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0e829ea3e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0e829ea3e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0e829ea3e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0e829ea3e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40e829ea3e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40e829ea3e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0e829ea3e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0e829ea3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0e829ea3e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40e829ea3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0e829ea3e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40e829ea3e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0e829ea3e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40e829ea3e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0e829ea3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40e829ea3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0e829ea3e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0e829ea3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0e829ea3e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40e829ea3e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ddaf10d6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ddaf10d6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89070975"/>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0e829ea3e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40e829ea3e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0e829ea3e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0e829ea3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0e829ea3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0e829ea3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0e829ea3e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0e829ea3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0e829ea3e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0e829ea3e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0e829ea3e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40e829ea3e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0e829ea3e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0e829ea3e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0e829ea3e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40e829ea3e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0e829ea3e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40e829ea3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40e829ea3e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40e829ea3e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ddaf10d6a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ddaf10d6a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89672420"/>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0e829ea3e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40e829ea3e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0e829ea3e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40e829ea3e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f2b244db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f2b244d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f2b244db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f2b244db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f2b244db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f2b244db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40e829ea3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40e829ea3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0e829ea3e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0e829ea3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0e829ea3e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40e829ea3e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40e829ea3e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40e829ea3e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0e829ea3e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0e829ea3e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ddaf10d6a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ddaf10d6a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66203888"/>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0e829ea3e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0e829ea3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40e829ea3e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40e829ea3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40e829ea3e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40e829ea3e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f2b244db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f2b244db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0e829ea3e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0e829ea3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40e829ea3e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40e829ea3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f2b244dba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f2b244db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f2b244dba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f2b244db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40e829ea3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40e829ea3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40e829ea3e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40e829ea3e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ddaf10d6a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ddaf10d6a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48842431"/>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40e829ea3e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40e829ea3e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40e829ea3e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40e829ea3e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40e829ea3e_0_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40e829ea3e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40e829ea3e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40e829ea3e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40e829ea3e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40e829ea3e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40e829ea3e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40e829ea3e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40e829ea3e_0_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40e829ea3e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40e829ea3e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40e829ea3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aca5cd054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aca5cd05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ddaf10d6a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ddaf10d6a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41628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ddaf10d6a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ddaf10d6a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7720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aca5cd05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aca5cd05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94473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ddaf10d6a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ddaf10d6a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55260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e70375e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e70375e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6317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e70375e33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e70375e33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36576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e70375e3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e70375e3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91712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e70375e33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e70375e33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57836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e70375e3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e70375e3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59102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e70375e3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e70375e3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02365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e70375e33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3e70375e33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679271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e70375e3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e70375e3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47507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e70375e3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e70375e3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2927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ddaf10d6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ddaf10d6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71979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e70375e33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e70375e33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5912579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e70375e3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e70375e3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320747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e70375e33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e70375e33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683780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e70375e33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3e70375e33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530959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e70375e33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e70375e33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3506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e70375e3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e70375e3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71879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e70375e33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e70375e33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0359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e70375e33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e70375e33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221262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e70375e33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e70375e33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98515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e70375e33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3e70375e3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9262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daf10d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ddaf10d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222513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e70375e33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e70375e33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892211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e70375e33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e70375e3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661715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e70375e33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e70375e3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064784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e7772ec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e7772ec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5219433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e70375e3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e70375e3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155857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e7772ec5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3e7772ec5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504251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e70375e3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e70375e3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595289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e70375e3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e70375e3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592731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e70375e33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e70375e33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477245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e7772ec5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e7772ec5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963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ddaf10d6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ddaf10d6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198566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e7772ec5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e7772ec5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27934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e70375e3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e70375e3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942904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e70375e33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e70375e33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897054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e7772ec5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e7772ec5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543008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e70375e33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e70375e33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475755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e70375e33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e70375e33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18721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e70375e33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e70375e33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480309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e7772ec5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e7772ec5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61842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e70375e33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e70375e33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106065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e70375e3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e70375e33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82396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ddaf10d6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ddaf10d6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7327686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e70375e3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3e70375e33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944529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e70375e33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e70375e33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7458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e7772ec5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e7772ec5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544587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e70375e33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e70375e33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05861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e7772ec5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3e7772ec5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220404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102256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aca5cd0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aca5cd0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917478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f8f71f84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f8f71f84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394451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f8f71f84b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f8f71f84b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813322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f8f71f84b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f8f71f84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8225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ddaf10d6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ddaf10d6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892691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f8f71f84b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f8f71f84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388833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f8f71f84b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f8f71f84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500598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f8f71f84b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f8f71f84b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7870639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f8f71f84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f8f71f84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883372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f8f71f84b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f8f71f84b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814119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f8f71f84b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f8f71f84b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7884137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f8f71f84b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f8f71f84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6951530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f8f71f8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f8f71f8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910712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aca5cd05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aca5cd05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830135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f8f71f84b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f8f71f84b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85343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00750" y="1551050"/>
            <a:ext cx="4818600" cy="1664700"/>
          </a:xfrm>
          <a:prstGeom prst="rect">
            <a:avLst/>
          </a:prstGeom>
        </p:spPr>
        <p:txBody>
          <a:bodyPr spcFirstLastPara="1" wrap="square" lIns="91425" tIns="91425" rIns="91425" bIns="91425" anchor="b" anchorCtr="0"/>
          <a:lstStyle>
            <a:lvl1pPr lvl="0" rtl="0">
              <a:spcBef>
                <a:spcPts val="0"/>
              </a:spcBef>
              <a:spcAft>
                <a:spcPts val="0"/>
              </a:spcAft>
              <a:buClr>
                <a:srgbClr val="CC7B16"/>
              </a:buClr>
              <a:buSzPts val="4200"/>
              <a:buNone/>
              <a:defRPr sz="4200">
                <a:solidFill>
                  <a:srgbClr val="CC7B16"/>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1" name="Google Shape;11;p2"/>
          <p:cNvSpPr txBox="1">
            <a:spLocks noGrp="1"/>
          </p:cNvSpPr>
          <p:nvPr>
            <p:ph type="subTitle" idx="1"/>
          </p:nvPr>
        </p:nvSpPr>
        <p:spPr>
          <a:xfrm>
            <a:off x="3400862" y="3172900"/>
            <a:ext cx="48186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pic>
        <p:nvPicPr>
          <p:cNvPr id="12" name="Google Shape;12;p2"/>
          <p:cNvPicPr preferRelativeResize="0"/>
          <p:nvPr/>
        </p:nvPicPr>
        <p:blipFill>
          <a:blip r:embed="rId3">
            <a:alphaModFix/>
          </a:blip>
          <a:stretch>
            <a:fillRect/>
          </a:stretch>
        </p:blipFill>
        <p:spPr>
          <a:xfrm>
            <a:off x="3400739" y="225313"/>
            <a:ext cx="2342523" cy="2459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11"/>
          <p:cNvSpPr/>
          <p:nvPr/>
        </p:nvSpPr>
        <p:spPr>
          <a:xfrm>
            <a:off x="0" y="0"/>
            <a:ext cx="4572000" cy="5143500"/>
          </a:xfrm>
          <a:prstGeom prst="rect">
            <a:avLst/>
          </a:prstGeom>
          <a:solidFill>
            <a:srgbClr val="FAF9F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Google Shape;63;p11"/>
          <p:cNvSpPr txBox="1">
            <a:spLocks noGrp="1"/>
          </p:cNvSpPr>
          <p:nvPr>
            <p:ph type="title"/>
          </p:nvPr>
        </p:nvSpPr>
        <p:spPr>
          <a:xfrm>
            <a:off x="730000" y="556650"/>
            <a:ext cx="3300900" cy="1687200"/>
          </a:xfrm>
          <a:prstGeom prst="rect">
            <a:avLst/>
          </a:prstGeom>
        </p:spPr>
        <p:txBody>
          <a:bodyPr spcFirstLastPara="1" wrap="square" lIns="91425" tIns="91425" rIns="91425" bIns="91425" anchor="b" anchorCtr="0"/>
          <a:lstStyle>
            <a:lvl1pPr lvl="0" rtl="0">
              <a:spcBef>
                <a:spcPts val="0"/>
              </a:spcBef>
              <a:spcAft>
                <a:spcPts val="0"/>
              </a:spcAft>
              <a:buClr>
                <a:srgbClr val="CC7B16"/>
              </a:buClr>
              <a:buSzPts val="2600"/>
              <a:buNone/>
              <a:defRPr sz="2600">
                <a:solidFill>
                  <a:srgbClr val="CC7B16"/>
                </a:solidFill>
              </a:defRPr>
            </a:lvl1pPr>
            <a:lvl2pPr lvl="1" rtl="0">
              <a:spcBef>
                <a:spcPts val="0"/>
              </a:spcBef>
              <a:spcAft>
                <a:spcPts val="0"/>
              </a:spcAft>
              <a:buClr>
                <a:srgbClr val="4A4A4A"/>
              </a:buClr>
              <a:buSzPts val="2600"/>
              <a:buNone/>
              <a:defRPr sz="2600">
                <a:solidFill>
                  <a:srgbClr val="4A4A4A"/>
                </a:solidFill>
              </a:defRPr>
            </a:lvl2pPr>
            <a:lvl3pPr lvl="2" rtl="0">
              <a:spcBef>
                <a:spcPts val="0"/>
              </a:spcBef>
              <a:spcAft>
                <a:spcPts val="0"/>
              </a:spcAft>
              <a:buClr>
                <a:srgbClr val="4A4A4A"/>
              </a:buClr>
              <a:buSzPts val="2600"/>
              <a:buNone/>
              <a:defRPr sz="2600">
                <a:solidFill>
                  <a:srgbClr val="4A4A4A"/>
                </a:solidFill>
              </a:defRPr>
            </a:lvl3pPr>
            <a:lvl4pPr lvl="3" rtl="0">
              <a:spcBef>
                <a:spcPts val="0"/>
              </a:spcBef>
              <a:spcAft>
                <a:spcPts val="0"/>
              </a:spcAft>
              <a:buClr>
                <a:srgbClr val="4A4A4A"/>
              </a:buClr>
              <a:buSzPts val="2600"/>
              <a:buNone/>
              <a:defRPr sz="2600">
                <a:solidFill>
                  <a:srgbClr val="4A4A4A"/>
                </a:solidFill>
              </a:defRPr>
            </a:lvl4pPr>
            <a:lvl5pPr lvl="4" rtl="0">
              <a:spcBef>
                <a:spcPts val="0"/>
              </a:spcBef>
              <a:spcAft>
                <a:spcPts val="0"/>
              </a:spcAft>
              <a:buClr>
                <a:srgbClr val="4A4A4A"/>
              </a:buClr>
              <a:buSzPts val="2600"/>
              <a:buNone/>
              <a:defRPr sz="2600">
                <a:solidFill>
                  <a:srgbClr val="4A4A4A"/>
                </a:solidFill>
              </a:defRPr>
            </a:lvl5pPr>
            <a:lvl6pPr lvl="5" rtl="0">
              <a:spcBef>
                <a:spcPts val="0"/>
              </a:spcBef>
              <a:spcAft>
                <a:spcPts val="0"/>
              </a:spcAft>
              <a:buClr>
                <a:srgbClr val="4A4A4A"/>
              </a:buClr>
              <a:buSzPts val="2600"/>
              <a:buNone/>
              <a:defRPr sz="2600">
                <a:solidFill>
                  <a:srgbClr val="4A4A4A"/>
                </a:solidFill>
              </a:defRPr>
            </a:lvl6pPr>
            <a:lvl7pPr lvl="6" rtl="0">
              <a:spcBef>
                <a:spcPts val="0"/>
              </a:spcBef>
              <a:spcAft>
                <a:spcPts val="0"/>
              </a:spcAft>
              <a:buClr>
                <a:srgbClr val="4A4A4A"/>
              </a:buClr>
              <a:buSzPts val="2600"/>
              <a:buNone/>
              <a:defRPr sz="2600">
                <a:solidFill>
                  <a:srgbClr val="4A4A4A"/>
                </a:solidFill>
              </a:defRPr>
            </a:lvl7pPr>
            <a:lvl8pPr lvl="7" rtl="0">
              <a:spcBef>
                <a:spcPts val="0"/>
              </a:spcBef>
              <a:spcAft>
                <a:spcPts val="0"/>
              </a:spcAft>
              <a:buClr>
                <a:srgbClr val="4A4A4A"/>
              </a:buClr>
              <a:buSzPts val="2600"/>
              <a:buNone/>
              <a:defRPr sz="2600">
                <a:solidFill>
                  <a:srgbClr val="4A4A4A"/>
                </a:solidFill>
              </a:defRPr>
            </a:lvl8pPr>
            <a:lvl9pPr lvl="8" rtl="0">
              <a:spcBef>
                <a:spcPts val="0"/>
              </a:spcBef>
              <a:spcAft>
                <a:spcPts val="0"/>
              </a:spcAft>
              <a:buClr>
                <a:srgbClr val="4A4A4A"/>
              </a:buClr>
              <a:buSzPts val="2600"/>
              <a:buNone/>
              <a:defRPr sz="2600">
                <a:solidFill>
                  <a:srgbClr val="4A4A4A"/>
                </a:solidFill>
              </a:defRPr>
            </a:lvl9pPr>
          </a:lstStyle>
          <a:p>
            <a:endParaRPr/>
          </a:p>
        </p:txBody>
      </p:sp>
      <p:sp>
        <p:nvSpPr>
          <p:cNvPr id="64" name="Google Shape;64;p11"/>
          <p:cNvSpPr txBox="1">
            <a:spLocks noGrp="1"/>
          </p:cNvSpPr>
          <p:nvPr>
            <p:ph type="subTitle" idx="1"/>
          </p:nvPr>
        </p:nvSpPr>
        <p:spPr>
          <a:xfrm>
            <a:off x="724950" y="2628125"/>
            <a:ext cx="3300900" cy="7590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5" name="Google Shape;65;p11"/>
          <p:cNvSpPr txBox="1">
            <a:spLocks noGrp="1"/>
          </p:cNvSpPr>
          <p:nvPr>
            <p:ph type="body" idx="2"/>
          </p:nvPr>
        </p:nvSpPr>
        <p:spPr>
          <a:xfrm>
            <a:off x="5174225" y="556650"/>
            <a:ext cx="3374400" cy="3821400"/>
          </a:xfrm>
          <a:prstGeom prst="rect">
            <a:avLst/>
          </a:prstGeom>
        </p:spPr>
        <p:txBody>
          <a:bodyPr spcFirstLastPara="1" wrap="square" lIns="91425" tIns="91425" rIns="91425" bIns="91425" anchor="ctr" anchorCtr="0"/>
          <a:lstStyle>
            <a:lvl1pPr marL="457200" lvl="0" indent="-323850" rtl="0">
              <a:spcBef>
                <a:spcPts val="0"/>
              </a:spcBef>
              <a:spcAft>
                <a:spcPts val="0"/>
              </a:spcAft>
              <a:buSzPts val="1500"/>
              <a:buChar char="●"/>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cxnSp>
        <p:nvCxnSpPr>
          <p:cNvPr id="66" name="Google Shape;66;p11"/>
          <p:cNvCxnSpPr/>
          <p:nvPr/>
        </p:nvCxnSpPr>
        <p:spPr>
          <a:xfrm>
            <a:off x="841500" y="2394100"/>
            <a:ext cx="3858000" cy="0"/>
          </a:xfrm>
          <a:prstGeom prst="straightConnector1">
            <a:avLst/>
          </a:prstGeom>
          <a:noFill/>
          <a:ln w="28575" cap="flat" cmpd="sng">
            <a:solidFill>
              <a:srgbClr val="FFFFFF"/>
            </a:solidFill>
            <a:prstDash val="solid"/>
            <a:round/>
            <a:headEnd type="none" w="med" len="med"/>
            <a:tailEnd type="none" w="med" len="med"/>
          </a:ln>
        </p:spPr>
      </p:cxnSp>
      <p:pic>
        <p:nvPicPr>
          <p:cNvPr id="67" name="Google Shape;67;p11"/>
          <p:cNvPicPr preferRelativeResize="0"/>
          <p:nvPr/>
        </p:nvPicPr>
        <p:blipFill>
          <a:blip r:embed="rId2">
            <a:alphaModFix/>
          </a:blip>
          <a:stretch>
            <a:fillRect/>
          </a:stretch>
        </p:blipFill>
        <p:spPr>
          <a:xfrm>
            <a:off x="7231013" y="4684934"/>
            <a:ext cx="1601623" cy="1681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ideo with points">
  <p:cSld name="CAPTION_ONLY">
    <p:bg>
      <p:bgPr>
        <a:solidFill>
          <a:srgbClr val="4A4A4A"/>
        </a:solidFill>
        <a:effectLst/>
      </p:bgPr>
    </p:bg>
    <p:spTree>
      <p:nvGrpSpPr>
        <p:cNvPr id="1" name="Shape 68"/>
        <p:cNvGrpSpPr/>
        <p:nvPr/>
      </p:nvGrpSpPr>
      <p:grpSpPr>
        <a:xfrm>
          <a:off x="0" y="0"/>
          <a:ext cx="0" cy="0"/>
          <a:chOff x="0" y="0"/>
          <a:chExt cx="0" cy="0"/>
        </a:xfrm>
      </p:grpSpPr>
      <p:sp>
        <p:nvSpPr>
          <p:cNvPr id="69" name="Google Shape;69;p12"/>
          <p:cNvSpPr txBox="1">
            <a:spLocks noGrp="1"/>
          </p:cNvSpPr>
          <p:nvPr>
            <p:ph type="body" idx="1"/>
          </p:nvPr>
        </p:nvSpPr>
        <p:spPr>
          <a:xfrm>
            <a:off x="6617700" y="1168025"/>
            <a:ext cx="2215200" cy="3509400"/>
          </a:xfrm>
          <a:prstGeom prst="rect">
            <a:avLst/>
          </a:prstGeom>
        </p:spPr>
        <p:txBody>
          <a:bodyPr spcFirstLastPara="1" wrap="square" lIns="91425" tIns="91425" rIns="91425" bIns="91425" anchor="t" anchorCtr="0"/>
          <a:lstStyle>
            <a:lvl1pPr marL="457200" lvl="0" indent="-323850" rtl="0">
              <a:lnSpc>
                <a:spcPct val="100000"/>
              </a:lnSpc>
              <a:spcBef>
                <a:spcPts val="0"/>
              </a:spcBef>
              <a:spcAft>
                <a:spcPts val="0"/>
              </a:spcAft>
              <a:buClr>
                <a:srgbClr val="F5AE4D"/>
              </a:buClr>
              <a:buSzPts val="1500"/>
              <a:buChar char="▸"/>
              <a:defRPr>
                <a:solidFill>
                  <a:srgbClr val="FFFFFF"/>
                </a:solidFill>
              </a:defRPr>
            </a:lvl1pPr>
          </a:lstStyle>
          <a:p>
            <a:endParaRPr/>
          </a:p>
        </p:txBody>
      </p:sp>
      <p:pic>
        <p:nvPicPr>
          <p:cNvPr id="70" name="Google Shape;70;p12"/>
          <p:cNvPicPr preferRelativeResize="0"/>
          <p:nvPr/>
        </p:nvPicPr>
        <p:blipFill>
          <a:blip r:embed="rId2">
            <a:alphaModFix/>
          </a:blip>
          <a:stretch>
            <a:fillRect/>
          </a:stretch>
        </p:blipFill>
        <p:spPr>
          <a:xfrm>
            <a:off x="7231013" y="4684934"/>
            <a:ext cx="1601623" cy="168150"/>
          </a:xfrm>
          <a:prstGeom prst="rect">
            <a:avLst/>
          </a:prstGeom>
          <a:noFill/>
          <a:ln>
            <a:noFill/>
          </a:ln>
        </p:spPr>
      </p:pic>
      <p:sp>
        <p:nvSpPr>
          <p:cNvPr id="71" name="Google Shape;71;p12"/>
          <p:cNvSpPr txBox="1"/>
          <p:nvPr/>
        </p:nvSpPr>
        <p:spPr>
          <a:xfrm>
            <a:off x="6617700" y="4799100"/>
            <a:ext cx="2526300" cy="34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a:solidFill>
                  <a:srgbClr val="FFFFFF"/>
                </a:solidFill>
                <a:latin typeface="Arimo"/>
                <a:ea typeface="Arimo"/>
                <a:cs typeface="Arimo"/>
                <a:sym typeface="Arimo"/>
              </a:rPr>
              <a:t>© SOPHIA INSTITUTE FOR TEACHERS</a:t>
            </a:r>
            <a:endParaRPr sz="900">
              <a:solidFill>
                <a:srgbClr val="FFFFFF"/>
              </a:solidFill>
            </a:endParaRPr>
          </a:p>
        </p:txBody>
      </p:sp>
      <p:sp>
        <p:nvSpPr>
          <p:cNvPr id="72" name="Google Shape;72;p12"/>
          <p:cNvSpPr txBox="1">
            <a:spLocks noGrp="1"/>
          </p:cNvSpPr>
          <p:nvPr>
            <p:ph type="title"/>
          </p:nvPr>
        </p:nvSpPr>
        <p:spPr>
          <a:xfrm>
            <a:off x="296200" y="480450"/>
            <a:ext cx="8536500" cy="5352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2600"/>
              <a:buNone/>
              <a:defRPr sz="2600">
                <a:solidFill>
                  <a:srgbClr val="FFFFFF"/>
                </a:solidFill>
              </a:defRPr>
            </a:lvl1pPr>
            <a:lvl2pPr lvl="1" algn="ctr" rtl="0">
              <a:spcBef>
                <a:spcPts val="0"/>
              </a:spcBef>
              <a:spcAft>
                <a:spcPts val="0"/>
              </a:spcAft>
              <a:buClr>
                <a:srgbClr val="FFFFFF"/>
              </a:buClr>
              <a:buSzPts val="2600"/>
              <a:buNone/>
              <a:defRPr sz="2600">
                <a:solidFill>
                  <a:srgbClr val="FFFFFF"/>
                </a:solidFill>
              </a:defRPr>
            </a:lvl2pPr>
            <a:lvl3pPr lvl="2" algn="ctr" rtl="0">
              <a:spcBef>
                <a:spcPts val="0"/>
              </a:spcBef>
              <a:spcAft>
                <a:spcPts val="0"/>
              </a:spcAft>
              <a:buClr>
                <a:srgbClr val="FFFFFF"/>
              </a:buClr>
              <a:buSzPts val="2600"/>
              <a:buNone/>
              <a:defRPr sz="2600">
                <a:solidFill>
                  <a:srgbClr val="FFFFFF"/>
                </a:solidFill>
              </a:defRPr>
            </a:lvl3pPr>
            <a:lvl4pPr lvl="3" algn="ctr" rtl="0">
              <a:spcBef>
                <a:spcPts val="0"/>
              </a:spcBef>
              <a:spcAft>
                <a:spcPts val="0"/>
              </a:spcAft>
              <a:buClr>
                <a:srgbClr val="FFFFFF"/>
              </a:buClr>
              <a:buSzPts val="2600"/>
              <a:buNone/>
              <a:defRPr sz="2600">
                <a:solidFill>
                  <a:srgbClr val="FFFFFF"/>
                </a:solidFill>
              </a:defRPr>
            </a:lvl4pPr>
            <a:lvl5pPr lvl="4" algn="ctr" rtl="0">
              <a:spcBef>
                <a:spcPts val="0"/>
              </a:spcBef>
              <a:spcAft>
                <a:spcPts val="0"/>
              </a:spcAft>
              <a:buClr>
                <a:srgbClr val="FFFFFF"/>
              </a:buClr>
              <a:buSzPts val="2600"/>
              <a:buNone/>
              <a:defRPr sz="2600">
                <a:solidFill>
                  <a:srgbClr val="FFFFFF"/>
                </a:solidFill>
              </a:defRPr>
            </a:lvl5pPr>
            <a:lvl6pPr lvl="5" algn="ctr" rtl="0">
              <a:spcBef>
                <a:spcPts val="0"/>
              </a:spcBef>
              <a:spcAft>
                <a:spcPts val="0"/>
              </a:spcAft>
              <a:buClr>
                <a:srgbClr val="FFFFFF"/>
              </a:buClr>
              <a:buSzPts val="2600"/>
              <a:buNone/>
              <a:defRPr sz="2600">
                <a:solidFill>
                  <a:srgbClr val="FFFFFF"/>
                </a:solidFill>
              </a:defRPr>
            </a:lvl6pPr>
            <a:lvl7pPr lvl="6" algn="ctr" rtl="0">
              <a:spcBef>
                <a:spcPts val="0"/>
              </a:spcBef>
              <a:spcAft>
                <a:spcPts val="0"/>
              </a:spcAft>
              <a:buClr>
                <a:srgbClr val="FFFFFF"/>
              </a:buClr>
              <a:buSzPts val="2600"/>
              <a:buNone/>
              <a:defRPr sz="2600">
                <a:solidFill>
                  <a:srgbClr val="FFFFFF"/>
                </a:solidFill>
              </a:defRPr>
            </a:lvl7pPr>
            <a:lvl8pPr lvl="7" algn="ctr" rtl="0">
              <a:spcBef>
                <a:spcPts val="0"/>
              </a:spcBef>
              <a:spcAft>
                <a:spcPts val="0"/>
              </a:spcAft>
              <a:buClr>
                <a:srgbClr val="FFFFFF"/>
              </a:buClr>
              <a:buSzPts val="2600"/>
              <a:buNone/>
              <a:defRPr sz="2600">
                <a:solidFill>
                  <a:srgbClr val="FFFFFF"/>
                </a:solidFill>
              </a:defRPr>
            </a:lvl8pPr>
            <a:lvl9pPr lvl="8" algn="ctr" rtl="0">
              <a:spcBef>
                <a:spcPts val="0"/>
              </a:spcBef>
              <a:spcAft>
                <a:spcPts val="0"/>
              </a:spcAft>
              <a:buClr>
                <a:srgbClr val="FFFFFF"/>
              </a:buClr>
              <a:buSzPts val="2600"/>
              <a:buNone/>
              <a:defRPr sz="2600">
                <a:solidFill>
                  <a:srgbClr val="FFFFFF"/>
                </a:solidFill>
              </a:defRPr>
            </a:lvl9pPr>
          </a:lstStyle>
          <a:p>
            <a:endParaRPr/>
          </a:p>
        </p:txBody>
      </p:sp>
      <p:sp>
        <p:nvSpPr>
          <p:cNvPr id="73" name="Google Shape;73;p12"/>
          <p:cNvSpPr/>
          <p:nvPr/>
        </p:nvSpPr>
        <p:spPr>
          <a:xfrm>
            <a:off x="0" y="0"/>
            <a:ext cx="9144000" cy="83400"/>
          </a:xfrm>
          <a:prstGeom prst="rect">
            <a:avLst/>
          </a:prstGeom>
          <a:solidFill>
            <a:srgbClr val="F5AE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bg>
      <p:bgPr>
        <a:solidFill>
          <a:srgbClr val="CC7B16"/>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15" name="Google Shape;15;p3"/>
          <p:cNvPicPr preferRelativeResize="0"/>
          <p:nvPr/>
        </p:nvPicPr>
        <p:blipFill>
          <a:blip r:embed="rId2">
            <a:alphaModFix/>
          </a:blip>
          <a:stretch>
            <a:fillRect/>
          </a:stretch>
        </p:blipFill>
        <p:spPr>
          <a:xfrm>
            <a:off x="7231013" y="4684934"/>
            <a:ext cx="1601623" cy="168150"/>
          </a:xfrm>
          <a:prstGeom prst="rect">
            <a:avLst/>
          </a:prstGeom>
          <a:noFill/>
          <a:ln>
            <a:noFill/>
          </a:ln>
        </p:spPr>
      </p:pic>
      <p:sp>
        <p:nvSpPr>
          <p:cNvPr id="16" name="Google Shape;16;p3"/>
          <p:cNvSpPr txBox="1"/>
          <p:nvPr/>
        </p:nvSpPr>
        <p:spPr>
          <a:xfrm>
            <a:off x="6617700" y="4799100"/>
            <a:ext cx="2526300" cy="34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a:solidFill>
                  <a:srgbClr val="FFFFFF"/>
                </a:solidFill>
                <a:latin typeface="Arimo"/>
                <a:ea typeface="Arimo"/>
                <a:cs typeface="Arimo"/>
                <a:sym typeface="Arimo"/>
              </a:rPr>
              <a:t>© SOPHIA INSTITUTE FOR TEACHERS</a:t>
            </a:r>
            <a:endParaRPr sz="900">
              <a:solidFill>
                <a:srgbClr val="FFFFFF"/>
              </a:solidFill>
            </a:endParaRPr>
          </a:p>
        </p:txBody>
      </p:sp>
      <p:cxnSp>
        <p:nvCxnSpPr>
          <p:cNvPr id="17" name="Google Shape;17;p3"/>
          <p:cNvCxnSpPr/>
          <p:nvPr/>
        </p:nvCxnSpPr>
        <p:spPr>
          <a:xfrm>
            <a:off x="0" y="2241700"/>
            <a:ext cx="7848900" cy="0"/>
          </a:xfrm>
          <a:prstGeom prst="straightConnector1">
            <a:avLst/>
          </a:prstGeom>
          <a:noFill/>
          <a:ln w="28575" cap="flat" cmpd="sng">
            <a:solidFill>
              <a:srgbClr val="F5AE4D"/>
            </a:solidFill>
            <a:prstDash val="solid"/>
            <a:round/>
            <a:headEnd type="none" w="med" len="med"/>
            <a:tailEnd type="none" w="med" len="med"/>
          </a:ln>
        </p:spPr>
      </p:cxnSp>
      <p:sp>
        <p:nvSpPr>
          <p:cNvPr id="18" name="Google Shape;18;p3"/>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lstStyle>
            <a:lvl1pPr marL="457200" lvl="0" indent="-323850" rtl="0">
              <a:lnSpc>
                <a:spcPct val="100000"/>
              </a:lnSpc>
              <a:spcBef>
                <a:spcPts val="0"/>
              </a:spcBef>
              <a:spcAft>
                <a:spcPts val="0"/>
              </a:spcAft>
              <a:buClr>
                <a:srgbClr val="FAF9F5"/>
              </a:buClr>
              <a:buSzPts val="1500"/>
              <a:buChar char="▸"/>
              <a:defRPr>
                <a:solidFill>
                  <a:srgbClr val="FAF9F5"/>
                </a:solidFill>
              </a:defRPr>
            </a:lvl1pPr>
            <a:lvl2pPr marL="914400" lvl="1" indent="-323850" rtl="0">
              <a:lnSpc>
                <a:spcPct val="100000"/>
              </a:lnSpc>
              <a:spcBef>
                <a:spcPts val="0"/>
              </a:spcBef>
              <a:spcAft>
                <a:spcPts val="0"/>
              </a:spcAft>
              <a:buClr>
                <a:srgbClr val="FAF9F5"/>
              </a:buClr>
              <a:buSzPts val="1500"/>
              <a:buChar char="●"/>
              <a:defRPr>
                <a:solidFill>
                  <a:srgbClr val="FAF9F5"/>
                </a:solidFill>
              </a:defRPr>
            </a:lvl2pPr>
            <a:lvl3pPr marL="1371600" lvl="2" indent="-323850" rtl="0">
              <a:lnSpc>
                <a:spcPct val="100000"/>
              </a:lnSpc>
              <a:spcBef>
                <a:spcPts val="0"/>
              </a:spcBef>
              <a:spcAft>
                <a:spcPts val="0"/>
              </a:spcAft>
              <a:buClr>
                <a:srgbClr val="FAF9F5"/>
              </a:buClr>
              <a:buSzPts val="1500"/>
              <a:buChar char="■"/>
              <a:defRPr>
                <a:solidFill>
                  <a:srgbClr val="FAF9F5"/>
                </a:solidFill>
              </a:defRPr>
            </a:lvl3pPr>
            <a:lvl4pPr marL="1828800" lvl="3" indent="-323850" rtl="0">
              <a:lnSpc>
                <a:spcPct val="100000"/>
              </a:lnSpc>
              <a:spcBef>
                <a:spcPts val="0"/>
              </a:spcBef>
              <a:spcAft>
                <a:spcPts val="0"/>
              </a:spcAft>
              <a:buClr>
                <a:srgbClr val="FAF9F5"/>
              </a:buClr>
              <a:buSzPts val="1500"/>
              <a:buChar char="●"/>
              <a:defRPr>
                <a:solidFill>
                  <a:srgbClr val="FAF9F5"/>
                </a:solidFill>
              </a:defRPr>
            </a:lvl4pPr>
            <a:lvl5pPr marL="2286000" lvl="4" indent="-323850" rtl="0">
              <a:lnSpc>
                <a:spcPct val="100000"/>
              </a:lnSpc>
              <a:spcBef>
                <a:spcPts val="0"/>
              </a:spcBef>
              <a:spcAft>
                <a:spcPts val="0"/>
              </a:spcAft>
              <a:buClr>
                <a:srgbClr val="FAF9F5"/>
              </a:buClr>
              <a:buSzPts val="1500"/>
              <a:buChar char="○"/>
              <a:defRPr>
                <a:solidFill>
                  <a:srgbClr val="FAF9F5"/>
                </a:solidFill>
              </a:defRPr>
            </a:lvl5pPr>
            <a:lvl6pPr marL="2743200" lvl="5" indent="-323850" rtl="0">
              <a:lnSpc>
                <a:spcPct val="100000"/>
              </a:lnSpc>
              <a:spcBef>
                <a:spcPts val="0"/>
              </a:spcBef>
              <a:spcAft>
                <a:spcPts val="0"/>
              </a:spcAft>
              <a:buClr>
                <a:srgbClr val="FAF9F5"/>
              </a:buClr>
              <a:buSzPts val="1500"/>
              <a:buChar char="■"/>
              <a:defRPr>
                <a:solidFill>
                  <a:srgbClr val="FAF9F5"/>
                </a:solidFill>
              </a:defRPr>
            </a:lvl6pPr>
            <a:lvl7pPr marL="3200400" lvl="6" indent="-323850" rtl="0">
              <a:lnSpc>
                <a:spcPct val="100000"/>
              </a:lnSpc>
              <a:spcBef>
                <a:spcPts val="0"/>
              </a:spcBef>
              <a:spcAft>
                <a:spcPts val="0"/>
              </a:spcAft>
              <a:buClr>
                <a:srgbClr val="FAF9F5"/>
              </a:buClr>
              <a:buSzPts val="1500"/>
              <a:buChar char="●"/>
              <a:defRPr>
                <a:solidFill>
                  <a:srgbClr val="FAF9F5"/>
                </a:solidFill>
              </a:defRPr>
            </a:lvl7pPr>
            <a:lvl8pPr marL="3657600" lvl="7" indent="-323850" rtl="0">
              <a:lnSpc>
                <a:spcPct val="100000"/>
              </a:lnSpc>
              <a:spcBef>
                <a:spcPts val="0"/>
              </a:spcBef>
              <a:spcAft>
                <a:spcPts val="0"/>
              </a:spcAft>
              <a:buClr>
                <a:srgbClr val="FAF9F5"/>
              </a:buClr>
              <a:buSzPts val="1500"/>
              <a:buChar char="○"/>
              <a:defRPr>
                <a:solidFill>
                  <a:srgbClr val="FAF9F5"/>
                </a:solidFill>
              </a:defRPr>
            </a:lvl8pPr>
            <a:lvl9pPr marL="4114800" lvl="8" indent="-323850" rtl="0">
              <a:lnSpc>
                <a:spcPct val="100000"/>
              </a:lnSpc>
              <a:spcBef>
                <a:spcPts val="0"/>
              </a:spcBef>
              <a:spcAft>
                <a:spcPts val="0"/>
              </a:spcAft>
              <a:buClr>
                <a:srgbClr val="FAF9F5"/>
              </a:buClr>
              <a:buSzPts val="1500"/>
              <a:buChar char="■"/>
              <a:defRPr>
                <a:solidFill>
                  <a:srgbClr val="FAF9F5"/>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9144000" cy="83400"/>
          </a:xfrm>
          <a:prstGeom prst="rect">
            <a:avLst/>
          </a:prstGeom>
          <a:solidFill>
            <a:srgbClr val="CC7B1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Google Shape;21;p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lstStyle>
            <a:lvl1pPr lvl="0" rtl="0">
              <a:spcBef>
                <a:spcPts val="0"/>
              </a:spcBef>
              <a:spcAft>
                <a:spcPts val="0"/>
              </a:spcAft>
              <a:buSzPts val="2600"/>
              <a:buNone/>
              <a:defRPr sz="2600"/>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2" name="Google Shape;22;p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lstStyle>
            <a:lvl1pPr marL="457200" lvl="0" indent="-323850" rtl="0">
              <a:spcBef>
                <a:spcPts val="0"/>
              </a:spcBef>
              <a:spcAft>
                <a:spcPts val="0"/>
              </a:spcAft>
              <a:buSzPts val="1500"/>
              <a:buChar char="●"/>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23" name="Google Shape;23;p4"/>
          <p:cNvSpPr/>
          <p:nvPr/>
        </p:nvSpPr>
        <p:spPr>
          <a:xfrm>
            <a:off x="0" y="76200"/>
            <a:ext cx="9144000" cy="45300"/>
          </a:xfrm>
          <a:prstGeom prst="rect">
            <a:avLst/>
          </a:prstGeom>
          <a:solidFill>
            <a:srgbClr val="F6F3E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4" name="Google Shape;24;p4"/>
          <p:cNvPicPr preferRelativeResize="0"/>
          <p:nvPr/>
        </p:nvPicPr>
        <p:blipFill>
          <a:blip r:embed="rId2">
            <a:alphaModFix/>
          </a:blip>
          <a:stretch>
            <a:fillRect/>
          </a:stretch>
        </p:blipFill>
        <p:spPr>
          <a:xfrm>
            <a:off x="7231013" y="4684934"/>
            <a:ext cx="1601623" cy="1681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lstStyle>
            <a:lvl1pPr lvl="0" rtl="0">
              <a:spcBef>
                <a:spcPts val="0"/>
              </a:spcBef>
              <a:spcAft>
                <a:spcPts val="0"/>
              </a:spcAft>
              <a:buSzPts val="2600"/>
              <a:buNone/>
              <a:defRPr sz="2600"/>
            </a:lvl1pPr>
            <a:lvl2pPr lvl="1" rtl="0">
              <a:spcBef>
                <a:spcPts val="0"/>
              </a:spcBef>
              <a:spcAft>
                <a:spcPts val="0"/>
              </a:spcAft>
              <a:buClr>
                <a:srgbClr val="4A4A4A"/>
              </a:buClr>
              <a:buSzPts val="2600"/>
              <a:buNone/>
              <a:defRPr sz="2600">
                <a:solidFill>
                  <a:srgbClr val="4A4A4A"/>
                </a:solidFill>
              </a:defRPr>
            </a:lvl2pPr>
            <a:lvl3pPr lvl="2" rtl="0">
              <a:spcBef>
                <a:spcPts val="0"/>
              </a:spcBef>
              <a:spcAft>
                <a:spcPts val="0"/>
              </a:spcAft>
              <a:buClr>
                <a:srgbClr val="4A4A4A"/>
              </a:buClr>
              <a:buSzPts val="2600"/>
              <a:buNone/>
              <a:defRPr sz="2600">
                <a:solidFill>
                  <a:srgbClr val="4A4A4A"/>
                </a:solidFill>
              </a:defRPr>
            </a:lvl3pPr>
            <a:lvl4pPr lvl="3" rtl="0">
              <a:spcBef>
                <a:spcPts val="0"/>
              </a:spcBef>
              <a:spcAft>
                <a:spcPts val="0"/>
              </a:spcAft>
              <a:buClr>
                <a:srgbClr val="4A4A4A"/>
              </a:buClr>
              <a:buSzPts val="2600"/>
              <a:buNone/>
              <a:defRPr sz="2600">
                <a:solidFill>
                  <a:srgbClr val="4A4A4A"/>
                </a:solidFill>
              </a:defRPr>
            </a:lvl4pPr>
            <a:lvl5pPr lvl="4" rtl="0">
              <a:spcBef>
                <a:spcPts val="0"/>
              </a:spcBef>
              <a:spcAft>
                <a:spcPts val="0"/>
              </a:spcAft>
              <a:buClr>
                <a:srgbClr val="4A4A4A"/>
              </a:buClr>
              <a:buSzPts val="2600"/>
              <a:buNone/>
              <a:defRPr sz="2600">
                <a:solidFill>
                  <a:srgbClr val="4A4A4A"/>
                </a:solidFill>
              </a:defRPr>
            </a:lvl5pPr>
            <a:lvl6pPr lvl="5" rtl="0">
              <a:spcBef>
                <a:spcPts val="0"/>
              </a:spcBef>
              <a:spcAft>
                <a:spcPts val="0"/>
              </a:spcAft>
              <a:buClr>
                <a:srgbClr val="4A4A4A"/>
              </a:buClr>
              <a:buSzPts val="2600"/>
              <a:buNone/>
              <a:defRPr sz="2600">
                <a:solidFill>
                  <a:srgbClr val="4A4A4A"/>
                </a:solidFill>
              </a:defRPr>
            </a:lvl6pPr>
            <a:lvl7pPr lvl="6" rtl="0">
              <a:spcBef>
                <a:spcPts val="0"/>
              </a:spcBef>
              <a:spcAft>
                <a:spcPts val="0"/>
              </a:spcAft>
              <a:buClr>
                <a:srgbClr val="4A4A4A"/>
              </a:buClr>
              <a:buSzPts val="2600"/>
              <a:buNone/>
              <a:defRPr sz="2600">
                <a:solidFill>
                  <a:srgbClr val="4A4A4A"/>
                </a:solidFill>
              </a:defRPr>
            </a:lvl7pPr>
            <a:lvl8pPr lvl="7" rtl="0">
              <a:spcBef>
                <a:spcPts val="0"/>
              </a:spcBef>
              <a:spcAft>
                <a:spcPts val="0"/>
              </a:spcAft>
              <a:buClr>
                <a:srgbClr val="4A4A4A"/>
              </a:buClr>
              <a:buSzPts val="2600"/>
              <a:buNone/>
              <a:defRPr sz="2600">
                <a:solidFill>
                  <a:srgbClr val="4A4A4A"/>
                </a:solidFill>
              </a:defRPr>
            </a:lvl8pPr>
            <a:lvl9pPr lvl="8" rtl="0">
              <a:spcBef>
                <a:spcPts val="0"/>
              </a:spcBef>
              <a:spcAft>
                <a:spcPts val="0"/>
              </a:spcAft>
              <a:buClr>
                <a:srgbClr val="4A4A4A"/>
              </a:buClr>
              <a:buSzPts val="2600"/>
              <a:buNone/>
              <a:defRPr sz="2600">
                <a:solidFill>
                  <a:srgbClr val="4A4A4A"/>
                </a:solidFill>
              </a:defRPr>
            </a:lvl9pPr>
          </a:lstStyle>
          <a:p>
            <a:endParaRPr/>
          </a:p>
        </p:txBody>
      </p:sp>
      <p:sp>
        <p:nvSpPr>
          <p:cNvPr id="27" name="Google Shape;27;p5"/>
          <p:cNvSpPr txBox="1">
            <a:spLocks noGrp="1"/>
          </p:cNvSpPr>
          <p:nvPr>
            <p:ph type="body" idx="1"/>
          </p:nvPr>
        </p:nvSpPr>
        <p:spPr>
          <a:xfrm>
            <a:off x="729325" y="1393075"/>
            <a:ext cx="3774300" cy="3054600"/>
          </a:xfrm>
          <a:prstGeom prst="rect">
            <a:avLst/>
          </a:prstGeom>
        </p:spPr>
        <p:txBody>
          <a:bodyPr spcFirstLastPara="1" wrap="square" lIns="91425" tIns="91425" rIns="91425" bIns="91425" anchor="t" anchorCtr="0"/>
          <a:lstStyle>
            <a:lvl1pPr marL="457200" lvl="0" indent="-323850" rtl="0">
              <a:spcBef>
                <a:spcPts val="0"/>
              </a:spcBef>
              <a:spcAft>
                <a:spcPts val="0"/>
              </a:spcAft>
              <a:buSzPts val="1500"/>
              <a:buChar char="●"/>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28" name="Google Shape;28;p5"/>
          <p:cNvSpPr txBox="1">
            <a:spLocks noGrp="1"/>
          </p:cNvSpPr>
          <p:nvPr>
            <p:ph type="body" idx="2"/>
          </p:nvPr>
        </p:nvSpPr>
        <p:spPr>
          <a:xfrm>
            <a:off x="4643602" y="1393075"/>
            <a:ext cx="3774300" cy="3054600"/>
          </a:xfrm>
          <a:prstGeom prst="rect">
            <a:avLst/>
          </a:prstGeom>
        </p:spPr>
        <p:txBody>
          <a:bodyPr spcFirstLastPara="1" wrap="square" lIns="91425" tIns="91425" rIns="91425" bIns="91425" anchor="t" anchorCtr="0"/>
          <a:lstStyle>
            <a:lvl1pPr marL="457200" lvl="0" indent="-323850" rtl="0">
              <a:spcBef>
                <a:spcPts val="0"/>
              </a:spcBef>
              <a:spcAft>
                <a:spcPts val="0"/>
              </a:spcAft>
              <a:buSzPts val="1500"/>
              <a:buChar char="●"/>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29" name="Google Shape;29;p5"/>
          <p:cNvSpPr/>
          <p:nvPr/>
        </p:nvSpPr>
        <p:spPr>
          <a:xfrm>
            <a:off x="0" y="0"/>
            <a:ext cx="9144000" cy="83400"/>
          </a:xfrm>
          <a:prstGeom prst="rect">
            <a:avLst/>
          </a:prstGeom>
          <a:solidFill>
            <a:srgbClr val="CC7B1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Google Shape;30;p5"/>
          <p:cNvSpPr/>
          <p:nvPr/>
        </p:nvSpPr>
        <p:spPr>
          <a:xfrm>
            <a:off x="0" y="76200"/>
            <a:ext cx="9144000" cy="45300"/>
          </a:xfrm>
          <a:prstGeom prst="rect">
            <a:avLst/>
          </a:prstGeom>
          <a:solidFill>
            <a:srgbClr val="F6F3E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1" name="Google Shape;31;p5"/>
          <p:cNvPicPr preferRelativeResize="0"/>
          <p:nvPr/>
        </p:nvPicPr>
        <p:blipFill>
          <a:blip r:embed="rId2">
            <a:alphaModFix/>
          </a:blip>
          <a:stretch>
            <a:fillRect/>
          </a:stretch>
        </p:blipFill>
        <p:spPr>
          <a:xfrm>
            <a:off x="7227213" y="4672709"/>
            <a:ext cx="1601623" cy="1681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83400"/>
          </a:xfrm>
          <a:prstGeom prst="rect">
            <a:avLst/>
          </a:prstGeom>
          <a:solidFill>
            <a:srgbClr val="CC7B1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007DA1"/>
              </a:solidFill>
            </a:endParaRPr>
          </a:p>
        </p:txBody>
      </p:sp>
      <p:sp>
        <p:nvSpPr>
          <p:cNvPr id="34" name="Google Shape;34;p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lstStyle>
            <a:lvl1pPr lvl="0" rtl="0">
              <a:spcBef>
                <a:spcPts val="0"/>
              </a:spcBef>
              <a:spcAft>
                <a:spcPts val="0"/>
              </a:spcAft>
              <a:buSzPts val="2600"/>
              <a:buNone/>
              <a:defRPr sz="2600"/>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35" name="Google Shape;35;p6"/>
          <p:cNvSpPr/>
          <p:nvPr/>
        </p:nvSpPr>
        <p:spPr>
          <a:xfrm>
            <a:off x="0" y="76200"/>
            <a:ext cx="9144000" cy="45300"/>
          </a:xfrm>
          <a:prstGeom prst="rect">
            <a:avLst/>
          </a:prstGeom>
          <a:solidFill>
            <a:srgbClr val="F6F3E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solidFill>
                <a:srgbClr val="007DA1"/>
              </a:solidFill>
            </a:endParaRPr>
          </a:p>
        </p:txBody>
      </p:sp>
      <p:pic>
        <p:nvPicPr>
          <p:cNvPr id="36" name="Google Shape;36;p6"/>
          <p:cNvPicPr preferRelativeResize="0"/>
          <p:nvPr/>
        </p:nvPicPr>
        <p:blipFill>
          <a:blip r:embed="rId2">
            <a:alphaModFix/>
          </a:blip>
          <a:stretch>
            <a:fillRect/>
          </a:stretch>
        </p:blipFill>
        <p:spPr>
          <a:xfrm>
            <a:off x="7231013" y="4684934"/>
            <a:ext cx="1601623" cy="1681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plus image right">
  <p:cSld name="ONE_COLUMN_TEXT">
    <p:spTree>
      <p:nvGrpSpPr>
        <p:cNvPr id="1" name="Shape 37"/>
        <p:cNvGrpSpPr/>
        <p:nvPr/>
      </p:nvGrpSpPr>
      <p:grpSpPr>
        <a:xfrm>
          <a:off x="0" y="0"/>
          <a:ext cx="0" cy="0"/>
          <a:chOff x="0" y="0"/>
          <a:chExt cx="0" cy="0"/>
        </a:xfrm>
      </p:grpSpPr>
      <p:sp>
        <p:nvSpPr>
          <p:cNvPr id="38" name="Google Shape;38;p7"/>
          <p:cNvSpPr/>
          <p:nvPr/>
        </p:nvSpPr>
        <p:spPr>
          <a:xfrm>
            <a:off x="0" y="0"/>
            <a:ext cx="9144000" cy="83400"/>
          </a:xfrm>
          <a:prstGeom prst="rect">
            <a:avLst/>
          </a:prstGeom>
          <a:solidFill>
            <a:srgbClr val="CC7B1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Google Shape;39;p7"/>
          <p:cNvSpPr txBox="1">
            <a:spLocks noGrp="1"/>
          </p:cNvSpPr>
          <p:nvPr>
            <p:ph type="title"/>
          </p:nvPr>
        </p:nvSpPr>
        <p:spPr>
          <a:xfrm>
            <a:off x="727650" y="632850"/>
            <a:ext cx="4153800" cy="535200"/>
          </a:xfrm>
          <a:prstGeom prst="rect">
            <a:avLst/>
          </a:prstGeom>
        </p:spPr>
        <p:txBody>
          <a:bodyPr spcFirstLastPara="1" wrap="square" lIns="91425" tIns="91425" rIns="91425" bIns="91425" anchor="t" anchorCtr="0"/>
          <a:lstStyle>
            <a:lvl1pPr lvl="0" rtl="0">
              <a:spcBef>
                <a:spcPts val="0"/>
              </a:spcBef>
              <a:spcAft>
                <a:spcPts val="0"/>
              </a:spcAft>
              <a:buSzPts val="2600"/>
              <a:buNone/>
              <a:defRPr sz="2600"/>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40" name="Google Shape;40;p7"/>
          <p:cNvSpPr txBox="1">
            <a:spLocks noGrp="1"/>
          </p:cNvSpPr>
          <p:nvPr>
            <p:ph type="body" idx="1"/>
          </p:nvPr>
        </p:nvSpPr>
        <p:spPr>
          <a:xfrm>
            <a:off x="729450" y="1393075"/>
            <a:ext cx="4153800" cy="3209400"/>
          </a:xfrm>
          <a:prstGeom prst="rect">
            <a:avLst/>
          </a:prstGeom>
        </p:spPr>
        <p:txBody>
          <a:bodyPr spcFirstLastPara="1" wrap="square" lIns="91425" tIns="91425" rIns="91425" bIns="91425" anchor="t" anchorCtr="0"/>
          <a:lstStyle>
            <a:lvl1pPr marL="457200" lvl="0" indent="-323850" rtl="0">
              <a:spcBef>
                <a:spcPts val="0"/>
              </a:spcBef>
              <a:spcAft>
                <a:spcPts val="0"/>
              </a:spcAft>
              <a:buSzPts val="1500"/>
              <a:buChar char="●"/>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41" name="Google Shape;41;p7"/>
          <p:cNvSpPr/>
          <p:nvPr/>
        </p:nvSpPr>
        <p:spPr>
          <a:xfrm>
            <a:off x="0" y="76200"/>
            <a:ext cx="9144000" cy="45300"/>
          </a:xfrm>
          <a:prstGeom prst="rect">
            <a:avLst/>
          </a:prstGeom>
          <a:solidFill>
            <a:srgbClr val="F6F3E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2" name="Google Shape;42;p7"/>
          <p:cNvPicPr preferRelativeResize="0"/>
          <p:nvPr/>
        </p:nvPicPr>
        <p:blipFill>
          <a:blip r:embed="rId2">
            <a:alphaModFix/>
          </a:blip>
          <a:stretch>
            <a:fillRect/>
          </a:stretch>
        </p:blipFill>
        <p:spPr>
          <a:xfrm>
            <a:off x="7231013" y="4684934"/>
            <a:ext cx="1601623" cy="1681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plus image left">
  <p:cSld name="ONE_COLUMN_TEXT_1">
    <p:spTree>
      <p:nvGrpSpPr>
        <p:cNvPr id="1" name="Shape 43"/>
        <p:cNvGrpSpPr/>
        <p:nvPr/>
      </p:nvGrpSpPr>
      <p:grpSpPr>
        <a:xfrm>
          <a:off x="0" y="0"/>
          <a:ext cx="0" cy="0"/>
          <a:chOff x="0" y="0"/>
          <a:chExt cx="0" cy="0"/>
        </a:xfrm>
      </p:grpSpPr>
      <p:sp>
        <p:nvSpPr>
          <p:cNvPr id="44" name="Google Shape;44;p8"/>
          <p:cNvSpPr/>
          <p:nvPr/>
        </p:nvSpPr>
        <p:spPr>
          <a:xfrm>
            <a:off x="0" y="0"/>
            <a:ext cx="9144000" cy="83400"/>
          </a:xfrm>
          <a:prstGeom prst="rect">
            <a:avLst/>
          </a:prstGeom>
          <a:solidFill>
            <a:srgbClr val="CC7B1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Google Shape;45;p8"/>
          <p:cNvSpPr txBox="1">
            <a:spLocks noGrp="1"/>
          </p:cNvSpPr>
          <p:nvPr>
            <p:ph type="title"/>
          </p:nvPr>
        </p:nvSpPr>
        <p:spPr>
          <a:xfrm>
            <a:off x="4557150" y="632850"/>
            <a:ext cx="4093200" cy="535200"/>
          </a:xfrm>
          <a:prstGeom prst="rect">
            <a:avLst/>
          </a:prstGeom>
        </p:spPr>
        <p:txBody>
          <a:bodyPr spcFirstLastPara="1" wrap="square" lIns="91425" tIns="91425" rIns="91425" bIns="91425" anchor="b" anchorCtr="0"/>
          <a:lstStyle>
            <a:lvl1pPr lvl="0" rtl="0">
              <a:spcBef>
                <a:spcPts val="0"/>
              </a:spcBef>
              <a:spcAft>
                <a:spcPts val="0"/>
              </a:spcAft>
              <a:buSzPts val="2600"/>
              <a:buNone/>
              <a:defRPr sz="2600"/>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46" name="Google Shape;46;p8"/>
          <p:cNvSpPr txBox="1">
            <a:spLocks noGrp="1"/>
          </p:cNvSpPr>
          <p:nvPr>
            <p:ph type="body" idx="1"/>
          </p:nvPr>
        </p:nvSpPr>
        <p:spPr>
          <a:xfrm>
            <a:off x="4557150" y="1393075"/>
            <a:ext cx="4093200" cy="3209400"/>
          </a:xfrm>
          <a:prstGeom prst="rect">
            <a:avLst/>
          </a:prstGeom>
        </p:spPr>
        <p:txBody>
          <a:bodyPr spcFirstLastPara="1" wrap="square" lIns="91425" tIns="91425" rIns="91425" bIns="91425" anchor="t" anchorCtr="0"/>
          <a:lstStyle>
            <a:lvl1pPr marL="457200" lvl="0" indent="-323850" rtl="0">
              <a:spcBef>
                <a:spcPts val="0"/>
              </a:spcBef>
              <a:spcAft>
                <a:spcPts val="0"/>
              </a:spcAft>
              <a:buSzPts val="1500"/>
              <a:buChar char="●"/>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47" name="Google Shape;47;p8"/>
          <p:cNvSpPr/>
          <p:nvPr/>
        </p:nvSpPr>
        <p:spPr>
          <a:xfrm>
            <a:off x="0" y="76200"/>
            <a:ext cx="9144000" cy="45300"/>
          </a:xfrm>
          <a:prstGeom prst="rect">
            <a:avLst/>
          </a:prstGeom>
          <a:solidFill>
            <a:srgbClr val="F6F3E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8" name="Google Shape;48;p8"/>
          <p:cNvPicPr preferRelativeResize="0"/>
          <p:nvPr/>
        </p:nvPicPr>
        <p:blipFill>
          <a:blip r:embed="rId2">
            <a:alphaModFix/>
          </a:blip>
          <a:stretch>
            <a:fillRect/>
          </a:stretch>
        </p:blipFill>
        <p:spPr>
          <a:xfrm>
            <a:off x="7231013" y="4684934"/>
            <a:ext cx="1601623" cy="1681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plus image left 1">
  <p:cSld name="ONE_COLUMN_TEXT_1_1">
    <p:spTree>
      <p:nvGrpSpPr>
        <p:cNvPr id="1" name="Shape 49"/>
        <p:cNvGrpSpPr/>
        <p:nvPr/>
      </p:nvGrpSpPr>
      <p:grpSpPr>
        <a:xfrm>
          <a:off x="0" y="0"/>
          <a:ext cx="0" cy="0"/>
          <a:chOff x="0" y="0"/>
          <a:chExt cx="0" cy="0"/>
        </a:xfrm>
      </p:grpSpPr>
      <p:sp>
        <p:nvSpPr>
          <p:cNvPr id="50" name="Google Shape;50;p9"/>
          <p:cNvSpPr/>
          <p:nvPr/>
        </p:nvSpPr>
        <p:spPr>
          <a:xfrm>
            <a:off x="0" y="0"/>
            <a:ext cx="9144000" cy="83400"/>
          </a:xfrm>
          <a:prstGeom prst="rect">
            <a:avLst/>
          </a:prstGeom>
          <a:solidFill>
            <a:srgbClr val="CC7B1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Google Shape;51;p9"/>
          <p:cNvSpPr txBox="1">
            <a:spLocks noGrp="1"/>
          </p:cNvSpPr>
          <p:nvPr>
            <p:ph type="body" idx="1"/>
          </p:nvPr>
        </p:nvSpPr>
        <p:spPr>
          <a:xfrm>
            <a:off x="4336575" y="1393075"/>
            <a:ext cx="4313700" cy="3209400"/>
          </a:xfrm>
          <a:prstGeom prst="rect">
            <a:avLst/>
          </a:prstGeom>
        </p:spPr>
        <p:txBody>
          <a:bodyPr spcFirstLastPara="1" wrap="square" lIns="91425" tIns="91425" rIns="91425" bIns="91425" anchor="t" anchorCtr="0"/>
          <a:lstStyle>
            <a:lvl1pPr marL="457200" lvl="0" indent="-323850" rtl="0">
              <a:spcBef>
                <a:spcPts val="0"/>
              </a:spcBef>
              <a:spcAft>
                <a:spcPts val="0"/>
              </a:spcAft>
              <a:buSzPts val="1500"/>
              <a:buChar char="●"/>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52" name="Google Shape;52;p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lstStyle>
            <a:lvl1pPr lvl="0" rtl="0">
              <a:spcBef>
                <a:spcPts val="0"/>
              </a:spcBef>
              <a:spcAft>
                <a:spcPts val="0"/>
              </a:spcAft>
              <a:buSzPts val="2600"/>
              <a:buNone/>
              <a:defRPr sz="2600"/>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53" name="Google Shape;53;p9"/>
          <p:cNvSpPr/>
          <p:nvPr/>
        </p:nvSpPr>
        <p:spPr>
          <a:xfrm>
            <a:off x="0" y="76200"/>
            <a:ext cx="9144000" cy="45300"/>
          </a:xfrm>
          <a:prstGeom prst="rect">
            <a:avLst/>
          </a:prstGeom>
          <a:solidFill>
            <a:srgbClr val="F6F3E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4" name="Google Shape;54;p9"/>
          <p:cNvPicPr preferRelativeResize="0"/>
          <p:nvPr/>
        </p:nvPicPr>
        <p:blipFill>
          <a:blip r:embed="rId2">
            <a:alphaModFix/>
          </a:blip>
          <a:stretch>
            <a:fillRect/>
          </a:stretch>
        </p:blipFill>
        <p:spPr>
          <a:xfrm>
            <a:off x="7231013" y="4684934"/>
            <a:ext cx="1601623" cy="1681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ull quote">
  <p:cSld name="MAIN_POINT">
    <p:bg>
      <p:bgPr>
        <a:solidFill>
          <a:srgbClr val="4A4A4A"/>
        </a:solidFill>
        <a:effectLst/>
      </p:bgPr>
    </p:bg>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2156900" y="864300"/>
            <a:ext cx="5593800" cy="2985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57" name="Google Shape;57;p10"/>
          <p:cNvPicPr preferRelativeResize="0"/>
          <p:nvPr/>
        </p:nvPicPr>
        <p:blipFill>
          <a:blip r:embed="rId2">
            <a:alphaModFix/>
          </a:blip>
          <a:stretch>
            <a:fillRect/>
          </a:stretch>
        </p:blipFill>
        <p:spPr>
          <a:xfrm>
            <a:off x="7231013" y="4684934"/>
            <a:ext cx="1601623" cy="168150"/>
          </a:xfrm>
          <a:prstGeom prst="rect">
            <a:avLst/>
          </a:prstGeom>
          <a:noFill/>
          <a:ln>
            <a:noFill/>
          </a:ln>
        </p:spPr>
      </p:pic>
      <p:sp>
        <p:nvSpPr>
          <p:cNvPr id="58" name="Google Shape;58;p10"/>
          <p:cNvSpPr txBox="1"/>
          <p:nvPr/>
        </p:nvSpPr>
        <p:spPr>
          <a:xfrm>
            <a:off x="6617700" y="4799100"/>
            <a:ext cx="2526300" cy="34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a:solidFill>
                  <a:srgbClr val="FFFFFF"/>
                </a:solidFill>
                <a:latin typeface="Arimo"/>
                <a:ea typeface="Arimo"/>
                <a:cs typeface="Arimo"/>
                <a:sym typeface="Arimo"/>
              </a:rPr>
              <a:t>© SOPHIA INSTITUTE FOR TEACHERS</a:t>
            </a:r>
            <a:endParaRPr sz="900">
              <a:solidFill>
                <a:srgbClr val="FFFFFF"/>
              </a:solidFill>
            </a:endParaRPr>
          </a:p>
        </p:txBody>
      </p:sp>
      <p:sp>
        <p:nvSpPr>
          <p:cNvPr id="59" name="Google Shape;59;p10"/>
          <p:cNvSpPr txBox="1"/>
          <p:nvPr/>
        </p:nvSpPr>
        <p:spPr>
          <a:xfrm>
            <a:off x="486050" y="122021"/>
            <a:ext cx="1559400" cy="1498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5000" b="1">
                <a:solidFill>
                  <a:srgbClr val="F5AE4D"/>
                </a:solidFill>
                <a:latin typeface="Arimo"/>
                <a:ea typeface="Arimo"/>
                <a:cs typeface="Arimo"/>
                <a:sym typeface="Arimo"/>
              </a:rPr>
              <a:t>“</a:t>
            </a:r>
            <a:endParaRPr sz="25000" b="1">
              <a:solidFill>
                <a:srgbClr val="F5AE4D"/>
              </a:solidFill>
              <a:latin typeface="Arimo"/>
              <a:ea typeface="Arimo"/>
              <a:cs typeface="Arimo"/>
              <a:sym typeface="Arimo"/>
            </a:endParaRPr>
          </a:p>
        </p:txBody>
      </p:sp>
      <p:sp>
        <p:nvSpPr>
          <p:cNvPr id="60" name="Google Shape;60;p10"/>
          <p:cNvSpPr/>
          <p:nvPr/>
        </p:nvSpPr>
        <p:spPr>
          <a:xfrm>
            <a:off x="0" y="0"/>
            <a:ext cx="9144000" cy="83400"/>
          </a:xfrm>
          <a:prstGeom prst="rect">
            <a:avLst/>
          </a:prstGeom>
          <a:solidFill>
            <a:srgbClr val="F5AE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4A4A4A"/>
              </a:buClr>
              <a:buSzPts val="2800"/>
              <a:buFont typeface="Arimo"/>
              <a:buNone/>
              <a:defRPr sz="2800" b="1">
                <a:solidFill>
                  <a:srgbClr val="4A4A4A"/>
                </a:solidFill>
                <a:latin typeface="Arimo"/>
                <a:ea typeface="Arimo"/>
                <a:cs typeface="Arimo"/>
                <a:sym typeface="Arimo"/>
              </a:defRPr>
            </a:lvl1pPr>
            <a:lvl2pPr lvl="1" rtl="0">
              <a:spcBef>
                <a:spcPts val="0"/>
              </a:spcBef>
              <a:spcAft>
                <a:spcPts val="0"/>
              </a:spcAft>
              <a:buSzPts val="2800"/>
              <a:buFont typeface="Arimo"/>
              <a:buNone/>
              <a:defRPr sz="2800" b="1">
                <a:latin typeface="Arimo"/>
                <a:ea typeface="Arimo"/>
                <a:cs typeface="Arimo"/>
                <a:sym typeface="Arimo"/>
              </a:defRPr>
            </a:lvl2pPr>
            <a:lvl3pPr lvl="2" rtl="0">
              <a:spcBef>
                <a:spcPts val="0"/>
              </a:spcBef>
              <a:spcAft>
                <a:spcPts val="0"/>
              </a:spcAft>
              <a:buSzPts val="2800"/>
              <a:buFont typeface="Arimo"/>
              <a:buNone/>
              <a:defRPr sz="2800" b="1">
                <a:latin typeface="Arimo"/>
                <a:ea typeface="Arimo"/>
                <a:cs typeface="Arimo"/>
                <a:sym typeface="Arimo"/>
              </a:defRPr>
            </a:lvl3pPr>
            <a:lvl4pPr lvl="3" rtl="0">
              <a:spcBef>
                <a:spcPts val="0"/>
              </a:spcBef>
              <a:spcAft>
                <a:spcPts val="0"/>
              </a:spcAft>
              <a:buSzPts val="2800"/>
              <a:buFont typeface="Arimo"/>
              <a:buNone/>
              <a:defRPr sz="2800" b="1">
                <a:latin typeface="Arimo"/>
                <a:ea typeface="Arimo"/>
                <a:cs typeface="Arimo"/>
                <a:sym typeface="Arimo"/>
              </a:defRPr>
            </a:lvl4pPr>
            <a:lvl5pPr lvl="4" rtl="0">
              <a:spcBef>
                <a:spcPts val="0"/>
              </a:spcBef>
              <a:spcAft>
                <a:spcPts val="0"/>
              </a:spcAft>
              <a:buSzPts val="2800"/>
              <a:buFont typeface="Arimo"/>
              <a:buNone/>
              <a:defRPr sz="2800" b="1">
                <a:latin typeface="Arimo"/>
                <a:ea typeface="Arimo"/>
                <a:cs typeface="Arimo"/>
                <a:sym typeface="Arimo"/>
              </a:defRPr>
            </a:lvl5pPr>
            <a:lvl6pPr lvl="5" rtl="0">
              <a:spcBef>
                <a:spcPts val="0"/>
              </a:spcBef>
              <a:spcAft>
                <a:spcPts val="0"/>
              </a:spcAft>
              <a:buSzPts val="2800"/>
              <a:buFont typeface="Arimo"/>
              <a:buNone/>
              <a:defRPr sz="2800" b="1">
                <a:latin typeface="Arimo"/>
                <a:ea typeface="Arimo"/>
                <a:cs typeface="Arimo"/>
                <a:sym typeface="Arimo"/>
              </a:defRPr>
            </a:lvl6pPr>
            <a:lvl7pPr lvl="6" rtl="0">
              <a:spcBef>
                <a:spcPts val="0"/>
              </a:spcBef>
              <a:spcAft>
                <a:spcPts val="0"/>
              </a:spcAft>
              <a:buSzPts val="2800"/>
              <a:buFont typeface="Arimo"/>
              <a:buNone/>
              <a:defRPr sz="2800" b="1">
                <a:latin typeface="Arimo"/>
                <a:ea typeface="Arimo"/>
                <a:cs typeface="Arimo"/>
                <a:sym typeface="Arimo"/>
              </a:defRPr>
            </a:lvl7pPr>
            <a:lvl8pPr lvl="7" rtl="0">
              <a:spcBef>
                <a:spcPts val="0"/>
              </a:spcBef>
              <a:spcAft>
                <a:spcPts val="0"/>
              </a:spcAft>
              <a:buSzPts val="2800"/>
              <a:buFont typeface="Arimo"/>
              <a:buNone/>
              <a:defRPr sz="2800" b="1">
                <a:latin typeface="Arimo"/>
                <a:ea typeface="Arimo"/>
                <a:cs typeface="Arimo"/>
                <a:sym typeface="Arimo"/>
              </a:defRPr>
            </a:lvl8pPr>
            <a:lvl9pPr lvl="8" rtl="0">
              <a:spcBef>
                <a:spcPts val="0"/>
              </a:spcBef>
              <a:spcAft>
                <a:spcPts val="0"/>
              </a:spcAft>
              <a:buSzPts val="2800"/>
              <a:buFont typeface="Arimo"/>
              <a:buNone/>
              <a:defRPr sz="2800" b="1">
                <a:latin typeface="Arimo"/>
                <a:ea typeface="Arimo"/>
                <a:cs typeface="Arimo"/>
                <a:sym typeface="Arim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23850" rtl="0">
              <a:lnSpc>
                <a:spcPct val="115000"/>
              </a:lnSpc>
              <a:spcBef>
                <a:spcPts val="0"/>
              </a:spcBef>
              <a:spcAft>
                <a:spcPts val="0"/>
              </a:spcAft>
              <a:buClr>
                <a:srgbClr val="4A4A4A"/>
              </a:buClr>
              <a:buSzPts val="1500"/>
              <a:buFont typeface="Arimo"/>
              <a:buChar char="●"/>
              <a:defRPr sz="1500">
                <a:solidFill>
                  <a:srgbClr val="4A4A4A"/>
                </a:solidFill>
                <a:latin typeface="Arimo"/>
                <a:ea typeface="Arimo"/>
                <a:cs typeface="Arimo"/>
                <a:sym typeface="Arimo"/>
              </a:defRPr>
            </a:lvl1pPr>
            <a:lvl2pPr marL="914400" lvl="1" indent="-323850" rtl="0">
              <a:lnSpc>
                <a:spcPct val="115000"/>
              </a:lnSpc>
              <a:spcBef>
                <a:spcPts val="1600"/>
              </a:spcBef>
              <a:spcAft>
                <a:spcPts val="0"/>
              </a:spcAft>
              <a:buClr>
                <a:srgbClr val="4A4A4A"/>
              </a:buClr>
              <a:buSzPts val="1500"/>
              <a:buFont typeface="Arimo"/>
              <a:buChar char="○"/>
              <a:defRPr sz="1500">
                <a:solidFill>
                  <a:srgbClr val="4A4A4A"/>
                </a:solidFill>
                <a:latin typeface="Arimo"/>
                <a:ea typeface="Arimo"/>
                <a:cs typeface="Arimo"/>
                <a:sym typeface="Arimo"/>
              </a:defRPr>
            </a:lvl2pPr>
            <a:lvl3pPr marL="1371600" lvl="2" indent="-323850" rtl="0">
              <a:lnSpc>
                <a:spcPct val="115000"/>
              </a:lnSpc>
              <a:spcBef>
                <a:spcPts val="1600"/>
              </a:spcBef>
              <a:spcAft>
                <a:spcPts val="0"/>
              </a:spcAft>
              <a:buClr>
                <a:srgbClr val="4A4A4A"/>
              </a:buClr>
              <a:buSzPts val="1500"/>
              <a:buFont typeface="Arimo"/>
              <a:buChar char="■"/>
              <a:defRPr sz="1500">
                <a:solidFill>
                  <a:srgbClr val="4A4A4A"/>
                </a:solidFill>
                <a:latin typeface="Arimo"/>
                <a:ea typeface="Arimo"/>
                <a:cs typeface="Arimo"/>
                <a:sym typeface="Arimo"/>
              </a:defRPr>
            </a:lvl3pPr>
            <a:lvl4pPr marL="1828800" lvl="3" indent="-323850" rtl="0">
              <a:lnSpc>
                <a:spcPct val="115000"/>
              </a:lnSpc>
              <a:spcBef>
                <a:spcPts val="1600"/>
              </a:spcBef>
              <a:spcAft>
                <a:spcPts val="0"/>
              </a:spcAft>
              <a:buClr>
                <a:srgbClr val="4A4A4A"/>
              </a:buClr>
              <a:buSzPts val="1500"/>
              <a:buFont typeface="Arimo"/>
              <a:buChar char="●"/>
              <a:defRPr sz="1500">
                <a:solidFill>
                  <a:srgbClr val="4A4A4A"/>
                </a:solidFill>
                <a:latin typeface="Arimo"/>
                <a:ea typeface="Arimo"/>
                <a:cs typeface="Arimo"/>
                <a:sym typeface="Arimo"/>
              </a:defRPr>
            </a:lvl4pPr>
            <a:lvl5pPr marL="2286000" lvl="4" indent="-323850" rtl="0">
              <a:lnSpc>
                <a:spcPct val="115000"/>
              </a:lnSpc>
              <a:spcBef>
                <a:spcPts val="1600"/>
              </a:spcBef>
              <a:spcAft>
                <a:spcPts val="0"/>
              </a:spcAft>
              <a:buClr>
                <a:srgbClr val="4A4A4A"/>
              </a:buClr>
              <a:buSzPts val="1500"/>
              <a:buFont typeface="Arimo"/>
              <a:buChar char="○"/>
              <a:defRPr sz="1500">
                <a:solidFill>
                  <a:srgbClr val="4A4A4A"/>
                </a:solidFill>
                <a:latin typeface="Arimo"/>
                <a:ea typeface="Arimo"/>
                <a:cs typeface="Arimo"/>
                <a:sym typeface="Arimo"/>
              </a:defRPr>
            </a:lvl5pPr>
            <a:lvl6pPr marL="2743200" lvl="5" indent="-323850" rtl="0">
              <a:lnSpc>
                <a:spcPct val="115000"/>
              </a:lnSpc>
              <a:spcBef>
                <a:spcPts val="1600"/>
              </a:spcBef>
              <a:spcAft>
                <a:spcPts val="0"/>
              </a:spcAft>
              <a:buClr>
                <a:srgbClr val="4A4A4A"/>
              </a:buClr>
              <a:buSzPts val="1500"/>
              <a:buFont typeface="Arimo"/>
              <a:buChar char="■"/>
              <a:defRPr sz="1500">
                <a:solidFill>
                  <a:srgbClr val="4A4A4A"/>
                </a:solidFill>
                <a:latin typeface="Arimo"/>
                <a:ea typeface="Arimo"/>
                <a:cs typeface="Arimo"/>
                <a:sym typeface="Arimo"/>
              </a:defRPr>
            </a:lvl6pPr>
            <a:lvl7pPr marL="3200400" lvl="6" indent="-323850" rtl="0">
              <a:lnSpc>
                <a:spcPct val="115000"/>
              </a:lnSpc>
              <a:spcBef>
                <a:spcPts val="1600"/>
              </a:spcBef>
              <a:spcAft>
                <a:spcPts val="0"/>
              </a:spcAft>
              <a:buClr>
                <a:srgbClr val="4A4A4A"/>
              </a:buClr>
              <a:buSzPts val="1500"/>
              <a:buFont typeface="Arimo"/>
              <a:buChar char="●"/>
              <a:defRPr sz="1500">
                <a:solidFill>
                  <a:srgbClr val="4A4A4A"/>
                </a:solidFill>
                <a:latin typeface="Arimo"/>
                <a:ea typeface="Arimo"/>
                <a:cs typeface="Arimo"/>
                <a:sym typeface="Arimo"/>
              </a:defRPr>
            </a:lvl7pPr>
            <a:lvl8pPr marL="3657600" lvl="7" indent="-323850" rtl="0">
              <a:lnSpc>
                <a:spcPct val="115000"/>
              </a:lnSpc>
              <a:spcBef>
                <a:spcPts val="1600"/>
              </a:spcBef>
              <a:spcAft>
                <a:spcPts val="0"/>
              </a:spcAft>
              <a:buClr>
                <a:srgbClr val="4A4A4A"/>
              </a:buClr>
              <a:buSzPts val="1500"/>
              <a:buFont typeface="Arimo"/>
              <a:buChar char="○"/>
              <a:defRPr sz="1500">
                <a:solidFill>
                  <a:srgbClr val="4A4A4A"/>
                </a:solidFill>
                <a:latin typeface="Arimo"/>
                <a:ea typeface="Arimo"/>
                <a:cs typeface="Arimo"/>
                <a:sym typeface="Arimo"/>
              </a:defRPr>
            </a:lvl8pPr>
            <a:lvl9pPr marL="4114800" lvl="8" indent="-323850" rtl="0">
              <a:lnSpc>
                <a:spcPct val="115000"/>
              </a:lnSpc>
              <a:spcBef>
                <a:spcPts val="1600"/>
              </a:spcBef>
              <a:spcAft>
                <a:spcPts val="1600"/>
              </a:spcAft>
              <a:buClr>
                <a:srgbClr val="4A4A4A"/>
              </a:buClr>
              <a:buSzPts val="1500"/>
              <a:buFont typeface="Arimo"/>
              <a:buChar char="■"/>
              <a:defRPr sz="1500">
                <a:solidFill>
                  <a:srgbClr val="4A4A4A"/>
                </a:solidFill>
                <a:latin typeface="Arimo"/>
                <a:ea typeface="Arimo"/>
                <a:cs typeface="Arimo"/>
                <a:sym typeface="Arimo"/>
              </a:defRPr>
            </a:lvl9pPr>
          </a:lstStyle>
          <a:p>
            <a:endParaRPr/>
          </a:p>
        </p:txBody>
      </p:sp>
      <p:sp>
        <p:nvSpPr>
          <p:cNvPr id="8" name="Google Shape;8;p1"/>
          <p:cNvSpPr txBox="1"/>
          <p:nvPr/>
        </p:nvSpPr>
        <p:spPr>
          <a:xfrm>
            <a:off x="6617700" y="4799100"/>
            <a:ext cx="2526300" cy="34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a:solidFill>
                  <a:srgbClr val="666666"/>
                </a:solidFill>
                <a:latin typeface="Arimo"/>
                <a:ea typeface="Arimo"/>
                <a:cs typeface="Arimo"/>
                <a:sym typeface="Arimo"/>
              </a:rPr>
              <a:t>© SOPHIA INSTITUTE FOR TEACHERS</a:t>
            </a:r>
            <a:endParaRPr sz="900">
              <a:solidFill>
                <a:srgbClr val="666666"/>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8.xml"/><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3.xml"/><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3.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3.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3.xml"/></Relationships>
</file>

<file path=ppt/slides/_rels/slide2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3.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3.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3.xml"/></Relationships>
</file>

<file path=ppt/slides/_rels/slide2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3.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3.xml"/></Relationships>
</file>

<file path=ppt/slides/_rels/slide2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3.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3.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3.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3.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3.xml"/></Relationships>
</file>

<file path=ppt/slides/_rels/slide2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3.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3.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3.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3.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3.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3.xml"/></Relationships>
</file>

<file path=ppt/slides/_rels/slide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4.xml"/><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3.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3.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3.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3.xml"/></Relationships>
</file>

<file path=ppt/slides/_rels/slide3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3.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3.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3.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3.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3.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3.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3.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3.xml"/></Relationships>
</file>

<file path=ppt/slides/_rels/slide3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1.xml"/><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3.xml"/><Relationship Id="rId1" Type="http://schemas.openxmlformats.org/officeDocument/2006/relationships/slideLayout" Target="../slideLayouts/slideLayout8.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3.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3.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3.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3.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3.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3.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3.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3.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3.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3.xml"/></Relationships>
</file>

<file path=ppt/slides/_rels/slide3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3.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3.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3.xml"/></Relationships>
</file>

<file path=ppt/slides/_rels/slide3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3.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3.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3.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3.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3.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3.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3.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3.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3.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3.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3.xml"/></Relationships>
</file>

<file path=ppt/slides/_rels/slide3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5.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3.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3.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3.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0.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3.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62.xml"/><Relationship Id="rId1" Type="http://schemas.openxmlformats.org/officeDocument/2006/relationships/slideLayout" Target="../slideLayouts/slideLayout3.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3.xml"/></Relationships>
</file>

<file path=ppt/slides/_rels/slide3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4.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3.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3.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3.xml"/></Relationships>
</file>

<file path=ppt/slides/_rels/slide3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8.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3.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3.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3.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3.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3.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3.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76.xml"/><Relationship Id="rId1" Type="http://schemas.openxmlformats.org/officeDocument/2006/relationships/slideLayout" Target="../slideLayouts/slideLayout3.xml"/></Relationships>
</file>

<file path=ppt/slides/_rels/slide3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7.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37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ctrTitle"/>
          </p:nvPr>
        </p:nvSpPr>
        <p:spPr>
          <a:xfrm>
            <a:off x="3400750" y="1551050"/>
            <a:ext cx="4818600" cy="166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Personal Growth</a:t>
            </a:r>
            <a:endParaRPr/>
          </a:p>
        </p:txBody>
      </p:sp>
      <p:sp>
        <p:nvSpPr>
          <p:cNvPr id="79" name="Google Shape;79;p13"/>
          <p:cNvSpPr txBox="1">
            <a:spLocks noGrp="1"/>
          </p:cNvSpPr>
          <p:nvPr>
            <p:ph type="subTitle" idx="1"/>
          </p:nvPr>
        </p:nvSpPr>
        <p:spPr>
          <a:xfrm>
            <a:off x="3400862" y="3172900"/>
            <a:ext cx="4818600" cy="541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Grade 8: Unit 1</a:t>
            </a:r>
            <a:endParaRPr/>
          </a:p>
        </p:txBody>
      </p:sp>
      <p:pic>
        <p:nvPicPr>
          <p:cNvPr id="80" name="Google Shape;80;p13"/>
          <p:cNvPicPr preferRelativeResize="0"/>
          <p:nvPr/>
        </p:nvPicPr>
        <p:blipFill rotWithShape="1">
          <a:blip r:embed="rId3">
            <a:alphaModFix/>
          </a:blip>
          <a:srcRect l="31932" t="24876" r="28930" b="17842"/>
          <a:stretch/>
        </p:blipFill>
        <p:spPr>
          <a:xfrm>
            <a:off x="321250" y="1683475"/>
            <a:ext cx="2715300" cy="26394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A4A4A"/>
                </a:solidFill>
              </a:rPr>
              <a:t>In God’s Image and Likeness</a:t>
            </a:r>
            <a:endParaRPr/>
          </a:p>
        </p:txBody>
      </p:sp>
      <p:sp>
        <p:nvSpPr>
          <p:cNvPr id="136" name="Google Shape;136;p2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68300" rtl="0">
              <a:spcBef>
                <a:spcPts val="0"/>
              </a:spcBef>
              <a:spcAft>
                <a:spcPts val="0"/>
              </a:spcAft>
              <a:buClr>
                <a:srgbClr val="CC7B16"/>
              </a:buClr>
              <a:buSzPts val="2200"/>
              <a:buFont typeface="Arial"/>
              <a:buChar char="❏"/>
            </a:pPr>
            <a:r>
              <a:rPr lang="en" sz="2200">
                <a:solidFill>
                  <a:srgbClr val="4A4A4A"/>
                </a:solidFill>
              </a:rPr>
              <a:t>Similar to parents who adopt a son or daughter into their family, God adopts us into His “family” and calls us His son/daughter at our Baptism. When a son or daughter is adopted into a family, they start to take on characteristics of that family, while still retaining their own identity. Each day, they are loved by the family and taught how to love in return.</a:t>
            </a:r>
            <a:endParaRPr sz="2200">
              <a:solidFill>
                <a:srgbClr val="4A4A4A"/>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body" idx="1"/>
          </p:nvPr>
        </p:nvSpPr>
        <p:spPr>
          <a:xfrm>
            <a:off x="4336575" y="1393075"/>
            <a:ext cx="4313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a:solidFill>
                  <a:srgbClr val="4A4A4A"/>
                </a:solidFill>
              </a:rPr>
              <a:t>These are the letters of the Latin word square rearranged.</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i="1">
                <a:solidFill>
                  <a:srgbClr val="4A4A4A"/>
                </a:solidFill>
              </a:rPr>
              <a:t>Pater Noster </a:t>
            </a:r>
            <a:r>
              <a:rPr lang="en" sz="1800">
                <a:solidFill>
                  <a:srgbClr val="4A4A4A"/>
                </a:solidFill>
              </a:rPr>
              <a:t>means “Our Father,” which are the first words of the Lord’s Prayer in Latin.</a:t>
            </a:r>
            <a:endParaRPr sz="1800">
              <a:solidFill>
                <a:srgbClr val="4A4A4A"/>
              </a:solidFill>
            </a:endParaRPr>
          </a:p>
        </p:txBody>
      </p:sp>
      <p:sp>
        <p:nvSpPr>
          <p:cNvPr id="174" name="Google Shape;174;p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Latin Word Square</a:t>
            </a:r>
            <a:endParaRPr/>
          </a:p>
        </p:txBody>
      </p:sp>
      <p:pic>
        <p:nvPicPr>
          <p:cNvPr id="175" name="Google Shape;175;p28"/>
          <p:cNvPicPr preferRelativeResize="0"/>
          <p:nvPr/>
        </p:nvPicPr>
        <p:blipFill rotWithShape="1">
          <a:blip r:embed="rId3">
            <a:alphaModFix/>
          </a:blip>
          <a:srcRect l="10433" t="8164" r="8496" b="4323"/>
          <a:stretch/>
        </p:blipFill>
        <p:spPr>
          <a:xfrm>
            <a:off x="896175" y="1511350"/>
            <a:ext cx="3037800" cy="3091200"/>
          </a:xfrm>
          <a:prstGeom prst="rect">
            <a:avLst/>
          </a:prstGeom>
          <a:noFill/>
          <a:ln w="76200" cap="flat" cmpd="sng">
            <a:solidFill>
              <a:srgbClr val="F6F3EC"/>
            </a:solidFill>
            <a:prstDash val="solid"/>
            <a:miter lim="8000"/>
            <a:headEnd type="none" w="sm" len="sm"/>
            <a:tailEnd type="none" w="sm" len="sm"/>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body" idx="1"/>
          </p:nvPr>
        </p:nvSpPr>
        <p:spPr>
          <a:xfrm>
            <a:off x="4336575" y="1393075"/>
            <a:ext cx="4313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i="1">
                <a:solidFill>
                  <a:srgbClr val="4A4A4A"/>
                </a:solidFill>
              </a:rPr>
              <a:t>Alpha </a:t>
            </a:r>
            <a:r>
              <a:rPr lang="en" sz="1800">
                <a:solidFill>
                  <a:srgbClr val="4A4A4A"/>
                </a:solidFill>
              </a:rPr>
              <a:t>and </a:t>
            </a:r>
            <a:r>
              <a:rPr lang="en" sz="1800" i="1">
                <a:solidFill>
                  <a:srgbClr val="4A4A4A"/>
                </a:solidFill>
              </a:rPr>
              <a:t>omega </a:t>
            </a:r>
            <a:r>
              <a:rPr lang="en" sz="1800">
                <a:solidFill>
                  <a:srgbClr val="4A4A4A"/>
                </a:solidFill>
              </a:rPr>
              <a:t>are the first and last letters of the Greek alphabet and signify God’s presence everywhere. (The character </a:t>
            </a:r>
            <a:r>
              <a:rPr lang="en" sz="1800" i="1">
                <a:solidFill>
                  <a:srgbClr val="4A4A4A"/>
                </a:solidFill>
              </a:rPr>
              <a:t>omega </a:t>
            </a:r>
            <a:r>
              <a:rPr lang="en" sz="1800">
                <a:solidFill>
                  <a:srgbClr val="4A4A4A"/>
                </a:solidFill>
              </a:rPr>
              <a:t>didn’t exist in Latin, so this cross uses the Latin “O.”) The sacred author of the book of Revelation gives us a clue as to the significance of this reference. </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a:solidFill>
                  <a:srgbClr val="4A4A4A"/>
                </a:solidFill>
              </a:rPr>
              <a:t>Read Revelation 22:13</a:t>
            </a:r>
            <a:endParaRPr sz="1800">
              <a:solidFill>
                <a:srgbClr val="4A4A4A"/>
              </a:solidFill>
            </a:endParaRPr>
          </a:p>
          <a:p>
            <a:pPr marL="0" lvl="0" indent="0" rtl="0">
              <a:spcBef>
                <a:spcPts val="0"/>
              </a:spcBef>
              <a:spcAft>
                <a:spcPts val="0"/>
              </a:spcAft>
              <a:buNone/>
            </a:pPr>
            <a:endParaRPr sz="1800">
              <a:solidFill>
                <a:srgbClr val="4A4A4A"/>
              </a:solidFill>
            </a:endParaRPr>
          </a:p>
        </p:txBody>
      </p:sp>
      <p:sp>
        <p:nvSpPr>
          <p:cNvPr id="181" name="Google Shape;181;p2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Latin Word Square</a:t>
            </a:r>
            <a:endParaRPr/>
          </a:p>
        </p:txBody>
      </p:sp>
      <p:pic>
        <p:nvPicPr>
          <p:cNvPr id="182" name="Google Shape;182;p29"/>
          <p:cNvPicPr preferRelativeResize="0"/>
          <p:nvPr/>
        </p:nvPicPr>
        <p:blipFill rotWithShape="1">
          <a:blip r:embed="rId3">
            <a:alphaModFix/>
          </a:blip>
          <a:srcRect l="10433" t="8164" r="8496" b="4323"/>
          <a:stretch/>
        </p:blipFill>
        <p:spPr>
          <a:xfrm>
            <a:off x="896175" y="1511350"/>
            <a:ext cx="3037800" cy="3091200"/>
          </a:xfrm>
          <a:prstGeom prst="rect">
            <a:avLst/>
          </a:prstGeom>
          <a:noFill/>
          <a:ln w="76200" cap="flat" cmpd="sng">
            <a:solidFill>
              <a:srgbClr val="F6F3EC"/>
            </a:solidFill>
            <a:prstDash val="solid"/>
            <a:miter lim="8000"/>
            <a:headEnd type="none" w="sm" len="sm"/>
            <a:tailEnd type="none" w="sm" len="sm"/>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Latin Word Square</a:t>
            </a:r>
            <a:endParaRPr/>
          </a:p>
        </p:txBody>
      </p:sp>
      <p:sp>
        <p:nvSpPr>
          <p:cNvPr id="188" name="Google Shape;188;p3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al"/>
              <a:buChar char="❏"/>
            </a:pPr>
            <a:r>
              <a:rPr lang="en" sz="2000">
                <a:solidFill>
                  <a:srgbClr val="4A4A4A"/>
                </a:solidFill>
              </a:rPr>
              <a:t>Christians would have needed secret ways to communicate with each other because Christianity was illegal throughout much of the ancient world. Believing in Jesus could get you tortured and killed. </a:t>
            </a:r>
            <a:endParaRPr sz="2000">
              <a:solidFill>
                <a:srgbClr val="4A4A4A"/>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194" name="Google Shape;194;p3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a:solidFill>
                  <a:srgbClr val="4A4A4A"/>
                </a:solidFill>
              </a:rPr>
              <a:t>The time before the last of the Twelve Apostles died is known as the </a:t>
            </a:r>
            <a:r>
              <a:rPr lang="en" sz="1800" b="1">
                <a:solidFill>
                  <a:srgbClr val="4A4A4A"/>
                </a:solidFill>
              </a:rPr>
              <a:t>Apostolic Age</a:t>
            </a:r>
            <a:r>
              <a:rPr lang="en" sz="1800">
                <a:solidFill>
                  <a:srgbClr val="4A4A4A"/>
                </a:solidFill>
              </a:rPr>
              <a:t>. The leaders of the Church who were taught by the Apostles are known as the Apostolic Fathers.</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27 Pax Romana begins. </a:t>
            </a:r>
            <a:r>
              <a:rPr lang="en" sz="1800">
                <a:solidFill>
                  <a:srgbClr val="4A4A4A"/>
                </a:solidFill>
              </a:rPr>
              <a:t>The Pax Romana, or Roman Peace, was a rare period of relative peace throughout the Roman Empire. It lasted until about AD 180.</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33 The Resurrection of Jesus Christ.</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33 Pentecost. </a:t>
            </a:r>
            <a:r>
              <a:rPr lang="en" sz="1800">
                <a:solidFill>
                  <a:srgbClr val="4A4A4A"/>
                </a:solidFill>
              </a:rPr>
              <a:t>Pentecost is the birth of the Church. On this day, Jesus sent the Holy Spirit to Mary and the Apostles, inspiring them to preach the Good News. Thousands were baptized.</a:t>
            </a:r>
            <a:endParaRPr sz="1800">
              <a:solidFill>
                <a:srgbClr val="4A4A4A"/>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200" name="Google Shape;200;p3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33  The Apostles spread the Gospel. </a:t>
            </a:r>
            <a:r>
              <a:rPr lang="en" sz="1800">
                <a:solidFill>
                  <a:srgbClr val="4A4A4A"/>
                </a:solidFill>
              </a:rPr>
              <a:t>The Apostles James and John were among the leaders of these groups, as were Paul, Barnabas, Titus, and Timothy. They traveled extensively, gathering followers of Jesus into small communities, which were the beginnings of local churches.		</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b="1">
                <a:solidFill>
                  <a:srgbClr val="4A4A4A"/>
                </a:solidFill>
              </a:rPr>
              <a:t>34  The Conversion of St. Paul.</a:t>
            </a:r>
            <a:r>
              <a:rPr lang="en" sz="1800">
                <a:solidFill>
                  <a:srgbClr val="4A4A4A"/>
                </a:solidFill>
              </a:rPr>
              <a:t>		</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33-42 St. Stephen martyred.</a:t>
            </a:r>
            <a:r>
              <a:rPr lang="en" sz="1800">
                <a:solidFill>
                  <a:srgbClr val="4A4A4A"/>
                </a:solidFill>
              </a:rPr>
              <a:t> A martyr is one who is killed for bearing witness to the Faith.</a:t>
            </a:r>
            <a:endParaRPr sz="1800">
              <a:solidFill>
                <a:srgbClr val="4A4A4A"/>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206" name="Google Shape;206;p3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42 St. John the Apostle travels to Ephesus with the Blessed Virgin Mary.</a:t>
            </a:r>
            <a:r>
              <a:rPr lang="en" sz="1800">
                <a:solidFill>
                  <a:srgbClr val="4A4A4A"/>
                </a:solidFill>
              </a:rPr>
              <a:t> John tells of how, from the Cross, Jesus charged St. John with the care of His mother.</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44 St. James the Apostle is martyred; his body is secretly buried in Spain.</a:t>
            </a:r>
            <a:r>
              <a:rPr lang="en" sz="1800">
                <a:solidFill>
                  <a:srgbClr val="4A4A4A"/>
                </a:solidFill>
              </a:rPr>
              <a:t> Christians stole his body and brought it in a boat to Spain, to a place that would become known as Santiago (St. James) de Compostela (field of stars).</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46 St. Paul begins missionary journeys to Galatia, Greece, Syria, and other places.</a:t>
            </a:r>
            <a:endParaRPr sz="1800">
              <a:solidFill>
                <a:srgbClr val="4A4A4A"/>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212" name="Google Shape;212;p3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dirty="0">
                <a:solidFill>
                  <a:srgbClr val="4A4A4A"/>
                </a:solidFill>
              </a:rPr>
              <a:t>49 Council of Jerusalem. </a:t>
            </a:r>
            <a:r>
              <a:rPr lang="en" sz="1800" dirty="0">
                <a:solidFill>
                  <a:srgbClr val="4A4A4A"/>
                </a:solidFill>
              </a:rPr>
              <a:t>This council affirms that the New Covenant in Christ means that Christians are not bound by Mosaic Law and that Jesus sends the Holy Spirit to Jew and Gentile alike.</a:t>
            </a:r>
            <a:endParaRPr sz="1800" dirty="0">
              <a:solidFill>
                <a:srgbClr val="4A4A4A"/>
              </a:solidFill>
            </a:endParaRPr>
          </a:p>
          <a:p>
            <a:pPr marL="457200" lvl="0" indent="-342900" rtl="0">
              <a:lnSpc>
                <a:spcPct val="100000"/>
              </a:lnSpc>
              <a:spcBef>
                <a:spcPts val="0"/>
              </a:spcBef>
              <a:spcAft>
                <a:spcPts val="0"/>
              </a:spcAft>
              <a:buClr>
                <a:srgbClr val="CC7B16"/>
              </a:buClr>
              <a:buSzPts val="1800"/>
              <a:buFont typeface="Arimo"/>
              <a:buChar char="❏"/>
            </a:pPr>
            <a:r>
              <a:rPr lang="en" sz="1800" b="1" dirty="0">
                <a:solidFill>
                  <a:srgbClr val="4A4A4A"/>
                </a:solidFill>
              </a:rPr>
              <a:t>64 Persecution of Christians begins under Roman emperor Nero</a:t>
            </a:r>
            <a:r>
              <a:rPr lang="en" sz="1800" dirty="0">
                <a:solidFill>
                  <a:srgbClr val="4A4A4A"/>
                </a:solidFill>
              </a:rPr>
              <a:t>			</a:t>
            </a:r>
            <a:endParaRPr lang="en" sz="1800" dirty="0"/>
          </a:p>
          <a:p>
            <a:pPr marL="457200" lvl="0" indent="-342900" rtl="0">
              <a:lnSpc>
                <a:spcPct val="100000"/>
              </a:lnSpc>
              <a:spcBef>
                <a:spcPts val="0"/>
              </a:spcBef>
              <a:spcAft>
                <a:spcPts val="0"/>
              </a:spcAft>
              <a:buClr>
                <a:srgbClr val="CC7B16"/>
              </a:buClr>
              <a:buSzPts val="1800"/>
              <a:buFont typeface="Arimo"/>
              <a:buChar char="❏"/>
            </a:pPr>
            <a:r>
              <a:rPr lang="en" sz="1800" b="1" dirty="0">
                <a:solidFill>
                  <a:srgbClr val="4A4A4A"/>
                </a:solidFill>
              </a:rPr>
              <a:t>Romans burn the Jewish Temple in Jerusalem.</a:t>
            </a:r>
            <a:r>
              <a:rPr lang="en" sz="1800" dirty="0">
                <a:solidFill>
                  <a:srgbClr val="4A4A4A"/>
                </a:solidFill>
              </a:rPr>
              <a:t>				</a:t>
            </a:r>
            <a:endParaRPr sz="1800" dirty="0">
              <a:solidFill>
                <a:srgbClr val="4A4A4A"/>
              </a:solidFill>
            </a:endParaRPr>
          </a:p>
          <a:p>
            <a:pPr marL="457200" lvl="0" indent="-342900" rtl="0">
              <a:lnSpc>
                <a:spcPct val="100000"/>
              </a:lnSpc>
              <a:spcBef>
                <a:spcPts val="0"/>
              </a:spcBef>
              <a:spcAft>
                <a:spcPts val="0"/>
              </a:spcAft>
              <a:buClr>
                <a:srgbClr val="CC7B16"/>
              </a:buClr>
              <a:buSzPts val="1800"/>
              <a:buFont typeface="Arimo"/>
              <a:buChar char="❏"/>
            </a:pPr>
            <a:r>
              <a:rPr lang="en" sz="1800" b="1" dirty="0">
                <a:solidFill>
                  <a:srgbClr val="4A4A4A"/>
                </a:solidFill>
              </a:rPr>
              <a:t>80 </a:t>
            </a:r>
            <a:r>
              <a:rPr lang="en" sz="1800" b="1" i="1" dirty="0">
                <a:solidFill>
                  <a:srgbClr val="4A4A4A"/>
                </a:solidFill>
              </a:rPr>
              <a:t>Didache </a:t>
            </a:r>
            <a:r>
              <a:rPr lang="en" sz="1800" b="1" dirty="0">
                <a:solidFill>
                  <a:srgbClr val="4A4A4A"/>
                </a:solidFill>
              </a:rPr>
              <a:t>written</a:t>
            </a:r>
            <a:endParaRPr sz="1800" dirty="0">
              <a:solidFill>
                <a:srgbClr val="4A4A4A"/>
              </a:solidFill>
            </a:endParaRPr>
          </a:p>
          <a:p>
            <a:pPr marL="457200" lvl="0" indent="-342900" rtl="0">
              <a:spcBef>
                <a:spcPts val="0"/>
              </a:spcBef>
              <a:spcAft>
                <a:spcPts val="0"/>
              </a:spcAft>
              <a:buClr>
                <a:srgbClr val="CC7B16"/>
              </a:buClr>
              <a:buSzPts val="1800"/>
              <a:buFont typeface="Arimo"/>
              <a:buChar char="❏"/>
            </a:pPr>
            <a:r>
              <a:rPr lang="en" sz="1800" b="1" dirty="0">
                <a:solidFill>
                  <a:srgbClr val="4A4A4A"/>
                </a:solidFill>
              </a:rPr>
              <a:t>99 All the writings that will become part of the New Testament have been written by this date. </a:t>
            </a:r>
            <a:endParaRPr sz="1800" dirty="0">
              <a:solidFill>
                <a:srgbClr val="4A4A4A"/>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Church Councils</a:t>
            </a:r>
            <a:endParaRPr/>
          </a:p>
        </p:txBody>
      </p:sp>
      <p:sp>
        <p:nvSpPr>
          <p:cNvPr id="218" name="Google Shape;218;p3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dirty="0">
                <a:solidFill>
                  <a:srgbClr val="4A4A4A"/>
                </a:solidFill>
              </a:rPr>
              <a:t>In popular film and literature it’s sometimes stated that Christians didn’t believe certain things until those meetings. But that </a:t>
            </a:r>
            <a:r>
              <a:rPr lang="en" sz="1800" dirty="0"/>
              <a:t>is</a:t>
            </a:r>
            <a:r>
              <a:rPr lang="en" sz="1800" dirty="0">
                <a:solidFill>
                  <a:srgbClr val="4A4A4A"/>
                </a:solidFill>
              </a:rPr>
              <a:t> not an honest assessment.</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dirty="0">
                <a:solidFill>
                  <a:srgbClr val="4A4A4A"/>
                </a:solidFill>
              </a:rPr>
              <a:t>Church councils convened and will convene in the centuries ahead not so much to declare what the Church believed as if it were first being discovered , but to af rm what has always been the belief in the face of questions, controversies, or, later, heresies (false teachings).</a:t>
            </a:r>
            <a:endParaRPr sz="1800" dirty="0">
              <a:solidFill>
                <a:srgbClr val="4A4A4A"/>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Lessons from Church History</a:t>
            </a:r>
            <a:endParaRPr/>
          </a:p>
        </p:txBody>
      </p:sp>
      <p:sp>
        <p:nvSpPr>
          <p:cNvPr id="224" name="Google Shape;224;p3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al"/>
              <a:buChar char="❏"/>
            </a:pPr>
            <a:r>
              <a:rPr lang="en" sz="2000">
                <a:solidFill>
                  <a:srgbClr val="4A4A4A"/>
                </a:solidFill>
              </a:rPr>
              <a:t>It is important to remember that, while the Holy Spirit guides the Church, the Church is made up of human beings who can make mistakes and are capable of sinning. </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a:solidFill>
                  <a:srgbClr val="4A4A4A"/>
                </a:solidFill>
              </a:rPr>
              <a:t>Therefore, conflicts, controversies, corruption, and even wars are found throughout the history of the Church. </a:t>
            </a:r>
            <a:endParaRPr sz="2000">
              <a:solidFill>
                <a:srgbClr val="4A4A4A"/>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Lessons from Church History</a:t>
            </a:r>
            <a:endParaRPr/>
          </a:p>
        </p:txBody>
      </p:sp>
      <p:sp>
        <p:nvSpPr>
          <p:cNvPr id="230" name="Google Shape;230;p37"/>
          <p:cNvSpPr txBox="1">
            <a:spLocks noGrp="1"/>
          </p:cNvSpPr>
          <p:nvPr>
            <p:ph type="body" idx="1"/>
          </p:nvPr>
        </p:nvSpPr>
        <p:spPr>
          <a:xfrm>
            <a:off x="729450" y="1316875"/>
            <a:ext cx="81420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al"/>
              <a:buChar char="❏"/>
            </a:pPr>
            <a:r>
              <a:rPr lang="en" sz="2000">
                <a:solidFill>
                  <a:srgbClr val="4A4A4A"/>
                </a:solidFill>
              </a:rPr>
              <a:t>By studying history, we can learn from it. We can learn these lessons from this period in Church history:</a:t>
            </a:r>
            <a:endParaRPr sz="2000">
              <a:solidFill>
                <a:srgbClr val="4A4A4A"/>
              </a:solidFill>
            </a:endParaRPr>
          </a:p>
          <a:p>
            <a:pPr marL="914400" lvl="1" indent="-355600" rtl="0">
              <a:spcBef>
                <a:spcPts val="0"/>
              </a:spcBef>
              <a:spcAft>
                <a:spcPts val="0"/>
              </a:spcAft>
              <a:buClr>
                <a:srgbClr val="CC7B16"/>
              </a:buClr>
              <a:buSzPts val="2000"/>
              <a:buFont typeface="Arimo"/>
              <a:buChar char="❏"/>
            </a:pPr>
            <a:r>
              <a:rPr lang="en" sz="2000">
                <a:solidFill>
                  <a:srgbClr val="4A4A4A"/>
                </a:solidFill>
              </a:rPr>
              <a:t>“Tipping points” or critical moments in history may initially pass unnoticed by leaders (for example, St. Paul beginning his travels throughout the ancient world).	</a:t>
            </a:r>
            <a:endParaRPr sz="2000">
              <a:solidFill>
                <a:srgbClr val="4A4A4A"/>
              </a:solidFill>
            </a:endParaRPr>
          </a:p>
          <a:p>
            <a:pPr marL="914400" lvl="1" indent="-355600" rtl="0">
              <a:spcBef>
                <a:spcPts val="0"/>
              </a:spcBef>
              <a:spcAft>
                <a:spcPts val="0"/>
              </a:spcAft>
              <a:buClr>
                <a:srgbClr val="CC7B16"/>
              </a:buClr>
              <a:buSzPts val="2000"/>
              <a:buFont typeface="Arimo"/>
              <a:buChar char="❏"/>
            </a:pPr>
            <a:r>
              <a:rPr lang="en" sz="2000">
                <a:solidFill>
                  <a:srgbClr val="4A4A4A"/>
                </a:solidFill>
              </a:rPr>
              <a:t>Christianity flourished because of the faith, courage, and fortitude of the Apostles.</a:t>
            </a:r>
            <a:endParaRPr sz="2000">
              <a:solidFill>
                <a:srgbClr val="4A4A4A"/>
              </a:solidFill>
            </a:endParaRPr>
          </a:p>
          <a:p>
            <a:pPr marL="914400" lvl="1" indent="-355600" rtl="0">
              <a:spcBef>
                <a:spcPts val="0"/>
              </a:spcBef>
              <a:spcAft>
                <a:spcPts val="0"/>
              </a:spcAft>
              <a:buClr>
                <a:srgbClr val="CC7B16"/>
              </a:buClr>
              <a:buSzPts val="2000"/>
              <a:buFont typeface="Arimo"/>
              <a:buChar char="❏"/>
            </a:pPr>
            <a:r>
              <a:rPr lang="en" sz="2000">
                <a:solidFill>
                  <a:srgbClr val="4A4A4A"/>
                </a:solidFill>
              </a:rPr>
              <a:t>Christianity has always faced hostile rulers and governments.</a:t>
            </a:r>
            <a:endParaRPr sz="2000">
              <a:solidFill>
                <a:srgbClr val="4A4A4A"/>
              </a:solidFill>
            </a:endParaRPr>
          </a:p>
          <a:p>
            <a:pPr marL="914400" lvl="1" indent="-355600" rtl="0">
              <a:spcBef>
                <a:spcPts val="0"/>
              </a:spcBef>
              <a:spcAft>
                <a:spcPts val="0"/>
              </a:spcAft>
              <a:buClr>
                <a:srgbClr val="CC7B16"/>
              </a:buClr>
              <a:buSzPts val="2000"/>
              <a:buFont typeface="Arimo"/>
              <a:buChar char="❏"/>
            </a:pPr>
            <a:r>
              <a:rPr lang="en" sz="2000">
                <a:solidFill>
                  <a:srgbClr val="4A4A4A"/>
                </a:solidFill>
              </a:rPr>
              <a:t>Discipleship is not for the fainthearted!</a:t>
            </a:r>
            <a:endParaRPr sz="2000">
              <a:solidFill>
                <a:srgbClr val="4A4A4A"/>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Human Dignity</a:t>
            </a:r>
            <a:endParaRPr/>
          </a:p>
        </p:txBody>
      </p:sp>
      <p:sp>
        <p:nvSpPr>
          <p:cNvPr id="142" name="Google Shape;142;p23"/>
          <p:cNvSpPr txBox="1">
            <a:spLocks noGrp="1"/>
          </p:cNvSpPr>
          <p:nvPr>
            <p:ph type="body" idx="1"/>
          </p:nvPr>
        </p:nvSpPr>
        <p:spPr>
          <a:xfrm>
            <a:off x="729450" y="1316875"/>
            <a:ext cx="7688700" cy="3209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rgbClr val="CC7B16"/>
              </a:buClr>
              <a:buSzPts val="2400"/>
              <a:buChar char="❏"/>
            </a:pPr>
            <a:r>
              <a:rPr lang="en" sz="2400">
                <a:solidFill>
                  <a:srgbClr val="4A4A4A"/>
                </a:solidFill>
              </a:rPr>
              <a:t>Everything created by God should be respected. This is why we take care of animals and our planet. But there is something unique about the human person that nothing else in the world has: human dignity. </a:t>
            </a:r>
            <a:endParaRPr sz="2400">
              <a:solidFill>
                <a:srgbClr val="4A4A4A"/>
              </a:solidFill>
            </a:endParaRPr>
          </a:p>
          <a:p>
            <a:pPr marL="457200" lvl="0" indent="-381000" rtl="0">
              <a:spcBef>
                <a:spcPts val="0"/>
              </a:spcBef>
              <a:spcAft>
                <a:spcPts val="0"/>
              </a:spcAft>
              <a:buClr>
                <a:srgbClr val="CC7B16"/>
              </a:buClr>
              <a:buSzPts val="2400"/>
              <a:buChar char="❏"/>
            </a:pPr>
            <a:r>
              <a:rPr lang="en" sz="2400">
                <a:solidFill>
                  <a:srgbClr val="4A4A4A"/>
                </a:solidFill>
              </a:rPr>
              <a:t>Our dignity comes from being made in God’s image and likeness. We are the only creatures willed for our own sake. </a:t>
            </a:r>
            <a:endParaRPr sz="2400">
              <a:solidFill>
                <a:srgbClr val="4A4A4A"/>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3: Jesus to AD 100: Witness of the Saints</a:t>
            </a:r>
            <a:endParaRPr/>
          </a:p>
        </p:txBody>
      </p:sp>
      <p:sp>
        <p:nvSpPr>
          <p:cNvPr id="236" name="Google Shape;236;p38"/>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237" name="Google Shape;237;p38"/>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 New Name</a:t>
            </a:r>
            <a:endParaRPr/>
          </a:p>
        </p:txBody>
      </p:sp>
      <p:sp>
        <p:nvSpPr>
          <p:cNvPr id="243" name="Google Shape;243;p39"/>
          <p:cNvSpPr txBox="1">
            <a:spLocks noGrp="1"/>
          </p:cNvSpPr>
          <p:nvPr>
            <p:ph type="body" idx="1"/>
          </p:nvPr>
        </p:nvSpPr>
        <p:spPr>
          <a:xfrm>
            <a:off x="729450" y="12406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a:solidFill>
                  <a:srgbClr val="4A4A4A"/>
                </a:solidFill>
              </a:rPr>
              <a:t>Naming is important in Scripture. For example, Gabriel tells Zechariah that his son’s name is to be John (Luke 1:13). Christ’s name was also foretold at the Annunciation (Luke 1:26-38).</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a:solidFill>
                  <a:srgbClr val="4A4A4A"/>
                </a:solidFill>
              </a:rPr>
              <a:t>Male name changes indicate leadership and fatherhood, and female ones indicate motherhood. For example:</a:t>
            </a:r>
            <a:endParaRPr sz="1800">
              <a:solidFill>
                <a:srgbClr val="4A4A4A"/>
              </a:solidFill>
            </a:endParaRPr>
          </a:p>
          <a:p>
            <a:pPr marL="914400" lvl="1" indent="-342900" rtl="0">
              <a:spcBef>
                <a:spcPts val="0"/>
              </a:spcBef>
              <a:spcAft>
                <a:spcPts val="0"/>
              </a:spcAft>
              <a:buClr>
                <a:srgbClr val="CC7B16"/>
              </a:buClr>
              <a:buSzPts val="1800"/>
              <a:buFont typeface="Arial"/>
              <a:buChar char="❏"/>
            </a:pPr>
            <a:r>
              <a:rPr lang="en" sz="1800">
                <a:solidFill>
                  <a:srgbClr val="4A4A4A"/>
                </a:solidFill>
              </a:rPr>
              <a:t>God changed Abram’s name to Abraham, who became the father of faith.</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Sarai became Sarah, who became the mother of nations.</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Jacob is named Israel.</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Simon is named Peter when Jesus promises Peter that He will build His Church upon him.							</a:t>
            </a:r>
            <a:endParaRPr sz="1800">
              <a:solidFill>
                <a:srgbClr val="4A4A4A"/>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 New Name</a:t>
            </a:r>
            <a:endParaRPr/>
          </a:p>
        </p:txBody>
      </p:sp>
      <p:sp>
        <p:nvSpPr>
          <p:cNvPr id="249" name="Google Shape;249;p4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al"/>
              <a:buChar char="❏"/>
            </a:pPr>
            <a:r>
              <a:rPr lang="en" sz="1800">
                <a:solidFill>
                  <a:srgbClr val="4A4A4A"/>
                </a:solidFill>
              </a:rPr>
              <a:t>These are names that the Lord Himself changed, setting these individuals apart in a special way. Part of the Christian journey involves taking on a new name that reflects our mission as disciples of Christ.</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a:solidFill>
                  <a:srgbClr val="4A4A4A"/>
                </a:solidFill>
              </a:rPr>
              <a:t>As we learned in the last lesson, St. Saul was born with the Jewish name Saul. any people mistakenly believe that the Lord changed Saul’s name to Paul. However, that is not true. Saul used the Greek version of his name, Paul, as when he authored the letters that were included in the New Testament, because that name would sound more familiar to Gentiles.	</a:t>
            </a:r>
            <a:endParaRPr sz="1800">
              <a:solidFill>
                <a:srgbClr val="4A4A4A"/>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 New Name</a:t>
            </a:r>
            <a:endParaRPr/>
          </a:p>
        </p:txBody>
      </p:sp>
      <p:sp>
        <p:nvSpPr>
          <p:cNvPr id="255" name="Google Shape;255;p4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a:solidFill>
                  <a:srgbClr val="4A4A4A"/>
                </a:solidFill>
              </a:rPr>
              <a:t>A new name factors into some of the Sacraments -- Baptism, Confirmation, Marriage, Holy Orders -- and what the person’s mission is upon receiving that name and the grace of that sacrament. </a:t>
            </a:r>
            <a:endParaRPr sz="1800">
              <a:solidFill>
                <a:srgbClr val="4A4A4A"/>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Church Then and Now</a:t>
            </a:r>
            <a:endParaRPr/>
          </a:p>
        </p:txBody>
      </p:sp>
      <p:sp>
        <p:nvSpPr>
          <p:cNvPr id="261" name="Google Shape;261;p4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dirty="0">
                <a:solidFill>
                  <a:srgbClr val="4A4A4A"/>
                </a:solidFill>
              </a:rPr>
              <a:t>Read Acts 6:8-7:60		</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dirty="0">
                <a:solidFill>
                  <a:srgbClr val="4A4A4A"/>
                </a:solidFill>
              </a:rPr>
              <a:t>We can draw connections between these three Sts. Peter, Paul, and Stephen from the early Church and our Church today in terms of Church liturgy, hierarchy, and/or doctrine. </a:t>
            </a:r>
            <a:endParaRPr sz="1800" dirty="0">
              <a:solidFill>
                <a:srgbClr val="4A4A4A"/>
              </a:solidFill>
            </a:endParaRPr>
          </a:p>
          <a:p>
            <a:pPr marL="914400" lvl="1" indent="-342900" rtl="0">
              <a:spcBef>
                <a:spcPts val="0"/>
              </a:spcBef>
              <a:spcAft>
                <a:spcPts val="0"/>
              </a:spcAft>
              <a:buClr>
                <a:srgbClr val="CC7B16"/>
              </a:buClr>
              <a:buSzPts val="1800"/>
              <a:buFont typeface="Arial"/>
              <a:buChar char="❏"/>
            </a:pPr>
            <a:r>
              <a:rPr lang="en" sz="1800" dirty="0">
                <a:solidFill>
                  <a:srgbClr val="4A4A4A"/>
                </a:solidFill>
              </a:rPr>
              <a:t>St. Peter is still present today in the mission and ministry of the pope.</a:t>
            </a:r>
            <a:endParaRPr sz="1800" dirty="0">
              <a:solidFill>
                <a:srgbClr val="4A4A4A"/>
              </a:solidFill>
            </a:endParaRPr>
          </a:p>
          <a:p>
            <a:pPr marL="914400" lvl="1" indent="-342900" rtl="0">
              <a:spcBef>
                <a:spcPts val="0"/>
              </a:spcBef>
              <a:spcAft>
                <a:spcPts val="0"/>
              </a:spcAft>
              <a:buClr>
                <a:srgbClr val="CC7B16"/>
              </a:buClr>
              <a:buSzPts val="1800"/>
              <a:buFont typeface="Arimo"/>
              <a:buChar char="❏"/>
            </a:pPr>
            <a:r>
              <a:rPr lang="en" sz="1800" dirty="0">
                <a:solidFill>
                  <a:srgbClr val="4A4A4A"/>
                </a:solidFill>
              </a:rPr>
              <a:t>St. Paul’s writings are frequently used as the Second Reading at Mass						</a:t>
            </a:r>
            <a:endParaRPr sz="1800" dirty="0">
              <a:solidFill>
                <a:srgbClr val="4A4A4A"/>
              </a:solidFill>
            </a:endParaRPr>
          </a:p>
          <a:p>
            <a:pPr marL="914400" lvl="1" indent="-342900" rtl="0">
              <a:spcBef>
                <a:spcPts val="0"/>
              </a:spcBef>
              <a:spcAft>
                <a:spcPts val="0"/>
              </a:spcAft>
              <a:buClr>
                <a:srgbClr val="CC7B16"/>
              </a:buClr>
              <a:buSzPts val="1800"/>
              <a:buFont typeface="Arimo"/>
              <a:buChar char="❏"/>
            </a:pPr>
            <a:r>
              <a:rPr lang="en" sz="1800" dirty="0">
                <a:solidFill>
                  <a:srgbClr val="4A4A4A"/>
                </a:solidFill>
              </a:rPr>
              <a:t>Stephen’s martyrdom is echoed in the witness of modern-day martyrs such as Bl. Miguel Pro and Archbishop Oscar Romero. </a:t>
            </a:r>
            <a:endParaRPr sz="1800" dirty="0">
              <a:solidFill>
                <a:srgbClr val="4A4A4A"/>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4: AD 100 to AD 500 History</a:t>
            </a:r>
            <a:endParaRPr/>
          </a:p>
        </p:txBody>
      </p:sp>
      <p:sp>
        <p:nvSpPr>
          <p:cNvPr id="267" name="Google Shape;267;p43"/>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268" name="Google Shape;268;p43"/>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274" name="Google Shape;274;p44"/>
          <p:cNvSpPr txBox="1">
            <a:spLocks noGrp="1"/>
          </p:cNvSpPr>
          <p:nvPr>
            <p:ph type="body" idx="1"/>
          </p:nvPr>
        </p:nvSpPr>
        <p:spPr>
          <a:xfrm>
            <a:off x="729450" y="1240675"/>
            <a:ext cx="78873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64 Persecution of Christians begins under Roman emperor Nero.</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250  Persecution under Roman emperor Decius. </a:t>
            </a:r>
            <a:r>
              <a:rPr lang="en" sz="1800">
                <a:solidFill>
                  <a:srgbClr val="4A4A4A"/>
                </a:solidFill>
              </a:rPr>
              <a:t>Decius required all to worship the gods of the state, or be tortured and killed.</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b="1">
                <a:solidFill>
                  <a:srgbClr val="4A4A4A"/>
                </a:solidFill>
              </a:rPr>
              <a:t>251  Council of Carthage. </a:t>
            </a:r>
            <a:r>
              <a:rPr lang="en" sz="1800">
                <a:solidFill>
                  <a:srgbClr val="4A4A4A"/>
                </a:solidFill>
              </a:rPr>
              <a:t>This council allowed people who lapsed in their faith during the persecution to be brought back into the Church after a period of penance.</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b="1">
                <a:solidFill>
                  <a:srgbClr val="4A4A4A"/>
                </a:solidFill>
              </a:rPr>
              <a:t>303 Persecution under Roman emperor Diocletian.</a:t>
            </a:r>
            <a:r>
              <a:rPr lang="en" sz="1800" b="1"/>
              <a:t> </a:t>
            </a:r>
            <a:r>
              <a:rPr lang="en" sz="1800">
                <a:solidFill>
                  <a:srgbClr val="4A4A4A"/>
                </a:solidFill>
              </a:rPr>
              <a:t>Diocletian ordered the destruction of all Christian churches, imprisonment of bishops and priests, and the execution of all who refused to participate in the public worship of pagan gods.</a:t>
            </a:r>
            <a:endParaRPr sz="1800">
              <a:solidFill>
                <a:srgbClr val="4A4A4A"/>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280" name="Google Shape;280;p45"/>
          <p:cNvSpPr txBox="1">
            <a:spLocks noGrp="1"/>
          </p:cNvSpPr>
          <p:nvPr>
            <p:ph type="body" idx="1"/>
          </p:nvPr>
        </p:nvSpPr>
        <p:spPr>
          <a:xfrm>
            <a:off x="729450" y="1240675"/>
            <a:ext cx="78873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dirty="0">
                <a:solidFill>
                  <a:srgbClr val="4A4A4A"/>
                </a:solidFill>
              </a:rPr>
              <a:t>313 Emperor Constantine </a:t>
            </a:r>
            <a:r>
              <a:rPr lang="en" sz="1800" b="1" dirty="0"/>
              <a:t>i</a:t>
            </a:r>
            <a:r>
              <a:rPr lang="en" sz="1800" b="1" dirty="0">
                <a:solidFill>
                  <a:srgbClr val="4A4A4A"/>
                </a:solidFill>
              </a:rPr>
              <a:t>ssues the Edict of Milan.</a:t>
            </a:r>
            <a:r>
              <a:rPr lang="en" sz="1800" dirty="0"/>
              <a:t> </a:t>
            </a:r>
            <a:r>
              <a:rPr lang="en" sz="1800" dirty="0">
                <a:solidFill>
                  <a:srgbClr val="4A4A4A"/>
                </a:solidFill>
              </a:rPr>
              <a:t>This edict granted religious toleration to Christians and unleashed the spread of Christianity.</a:t>
            </a:r>
            <a:endParaRPr sz="1800" dirty="0"/>
          </a:p>
          <a:p>
            <a:pPr marL="457200" lvl="0" indent="-342900" rtl="0">
              <a:spcBef>
                <a:spcPts val="0"/>
              </a:spcBef>
              <a:spcAft>
                <a:spcPts val="0"/>
              </a:spcAft>
              <a:buClr>
                <a:srgbClr val="CC7B16"/>
              </a:buClr>
              <a:buSzPts val="1800"/>
              <a:buFont typeface="Arial"/>
              <a:buChar char="❏"/>
            </a:pPr>
            <a:r>
              <a:rPr lang="en" sz="1800" b="1" dirty="0">
                <a:solidFill>
                  <a:srgbClr val="4A4A4A"/>
                </a:solidFill>
              </a:rPr>
              <a:t>325 Council of Nicaea.</a:t>
            </a:r>
            <a:r>
              <a:rPr lang="en" sz="1800" b="1" dirty="0"/>
              <a:t> </a:t>
            </a:r>
            <a:r>
              <a:rPr lang="en" sz="1800" dirty="0">
                <a:solidFill>
                  <a:srgbClr val="4A4A4A"/>
                </a:solidFill>
              </a:rPr>
              <a:t>This council, called by Emperor Constantine, set forth the Nicene Creed and af</a:t>
            </a:r>
            <a:r>
              <a:rPr lang="en" sz="1800" dirty="0"/>
              <a:t>fi</a:t>
            </a:r>
            <a:r>
              <a:rPr lang="en" sz="1800" dirty="0">
                <a:solidFill>
                  <a:srgbClr val="4A4A4A"/>
                </a:solidFill>
              </a:rPr>
              <a:t>rmed that Jesus and the Father are consubstantial — of the same substance.</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330 Emperor Constantine divides the Roman Empire into East and West.</a:t>
            </a:r>
            <a:r>
              <a:rPr lang="en" sz="1800" b="1" dirty="0"/>
              <a:t> </a:t>
            </a:r>
            <a:r>
              <a:rPr lang="en" sz="1800" dirty="0">
                <a:solidFill>
                  <a:srgbClr val="4A4A4A"/>
                </a:solidFill>
              </a:rPr>
              <a:t>The West was centered in Rome, and the East was centered in Constantinople (present-day Instanbul, Turkey).</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t>330 C</a:t>
            </a:r>
            <a:r>
              <a:rPr lang="en" sz="1800" b="1" dirty="0">
                <a:solidFill>
                  <a:srgbClr val="4A4A4A"/>
                </a:solidFill>
              </a:rPr>
              <a:t>onstruction of the first St. Peter</a:t>
            </a:r>
            <a:r>
              <a:rPr lang="en" sz="1800" b="1" dirty="0"/>
              <a:t>’</a:t>
            </a:r>
            <a:r>
              <a:rPr lang="en" sz="1800" b="1" dirty="0">
                <a:solidFill>
                  <a:srgbClr val="4A4A4A"/>
                </a:solidFill>
              </a:rPr>
              <a:t>s Basi</a:t>
            </a:r>
            <a:r>
              <a:rPr lang="en" sz="1800" b="1" dirty="0"/>
              <a:t>l</a:t>
            </a:r>
            <a:r>
              <a:rPr lang="en" sz="1800" b="1" dirty="0">
                <a:solidFill>
                  <a:srgbClr val="4A4A4A"/>
                </a:solidFill>
              </a:rPr>
              <a:t>ica in Ro</a:t>
            </a:r>
            <a:r>
              <a:rPr lang="en" sz="1800" b="1" dirty="0"/>
              <a:t>m</a:t>
            </a:r>
            <a:r>
              <a:rPr lang="en" sz="1800" b="1" dirty="0">
                <a:solidFill>
                  <a:srgbClr val="4A4A4A"/>
                </a:solidFill>
              </a:rPr>
              <a:t>e</a:t>
            </a:r>
            <a:endParaRPr sz="1800" b="1" dirty="0">
              <a:solidFill>
                <a:srgbClr val="4A4A4A"/>
              </a:solidFill>
            </a:endParaRPr>
          </a:p>
          <a:p>
            <a:pPr marL="2743200" lvl="0" indent="0" rtl="0">
              <a:spcBef>
                <a:spcPts val="1600"/>
              </a:spcBef>
              <a:spcAft>
                <a:spcPts val="0"/>
              </a:spcAft>
              <a:buNone/>
            </a:pPr>
            <a:endParaRPr sz="1800" dirty="0">
              <a:solidFill>
                <a:srgbClr val="4A4A4A"/>
              </a:solidFill>
            </a:endParaRPr>
          </a:p>
          <a:p>
            <a:pPr marL="457200" lvl="0" indent="-342900" rtl="0">
              <a:spcBef>
                <a:spcPts val="1600"/>
              </a:spcBef>
              <a:spcAft>
                <a:spcPts val="0"/>
              </a:spcAft>
              <a:buClr>
                <a:srgbClr val="CC7B16"/>
              </a:buClr>
              <a:buSzPts val="1800"/>
              <a:buFont typeface="Arial"/>
              <a:buChar char="❏"/>
            </a:pPr>
            <a:r>
              <a:rPr lang="en" sz="1800" b="1" dirty="0">
                <a:solidFill>
                  <a:srgbClr val="4A4A4A"/>
                </a:solidFill>
              </a:rPr>
              <a:t>397 The Councils of Hippo and Carthage determine which books will become part of the New Testament.</a:t>
            </a:r>
            <a:endParaRPr sz="1800" b="1" dirty="0">
              <a:solidFill>
                <a:srgbClr val="4A4A4A"/>
              </a:solidFill>
            </a:endParaRPr>
          </a:p>
          <a:p>
            <a:pPr marL="2743200" lvl="0" indent="0" rtl="0">
              <a:spcBef>
                <a:spcPts val="1600"/>
              </a:spcBef>
              <a:spcAft>
                <a:spcPts val="0"/>
              </a:spcAft>
              <a:buNone/>
            </a:pPr>
            <a:endParaRPr sz="1800" dirty="0">
              <a:solidFill>
                <a:srgbClr val="4A4A4A"/>
              </a:solidFill>
            </a:endParaRPr>
          </a:p>
          <a:p>
            <a:pPr marL="457200" lvl="0" indent="-342900" rtl="0">
              <a:spcBef>
                <a:spcPts val="1600"/>
              </a:spcBef>
              <a:spcAft>
                <a:spcPts val="0"/>
              </a:spcAft>
              <a:buClr>
                <a:srgbClr val="CC7B16"/>
              </a:buClr>
              <a:buSzPts val="1800"/>
              <a:buFont typeface="Arial"/>
              <a:buChar char="❏"/>
            </a:pPr>
            <a:r>
              <a:rPr lang="en" sz="1800" b="1" dirty="0">
                <a:solidFill>
                  <a:srgbClr val="4A4A4A"/>
                </a:solidFill>
              </a:rPr>
              <a:t>410 The Visigoths destroy the city of Rome.</a:t>
            </a:r>
            <a:endParaRPr sz="1800" b="1" dirty="0">
              <a:solidFill>
                <a:srgbClr val="4A4A4A"/>
              </a:solidFill>
            </a:endParaRPr>
          </a:p>
          <a:p>
            <a:pPr marL="2743200" lvl="0" indent="0" rtl="0">
              <a:spcBef>
                <a:spcPts val="1600"/>
              </a:spcBef>
              <a:spcAft>
                <a:spcPts val="0"/>
              </a:spcAft>
              <a:buNone/>
            </a:pPr>
            <a:endParaRPr sz="1800" dirty="0">
              <a:solidFill>
                <a:srgbClr val="4A4A4A"/>
              </a:solidFill>
            </a:endParaRPr>
          </a:p>
          <a:p>
            <a:pPr marL="457200" lvl="0" indent="-342900" rtl="0">
              <a:spcBef>
                <a:spcPts val="1600"/>
              </a:spcBef>
              <a:spcAft>
                <a:spcPts val="0"/>
              </a:spcAft>
              <a:buClr>
                <a:srgbClr val="CC7B16"/>
              </a:buClr>
              <a:buSzPts val="1800"/>
              <a:buFont typeface="Arial"/>
              <a:buChar char="❏"/>
            </a:pPr>
            <a:r>
              <a:rPr lang="en" sz="1800" b="1" dirty="0">
                <a:solidFill>
                  <a:srgbClr val="4A4A4A"/>
                </a:solidFill>
              </a:rPr>
              <a:t>431 Council of Ephesus</a:t>
            </a:r>
            <a:r>
              <a:rPr lang="en" sz="1800" dirty="0">
                <a:solidFill>
                  <a:srgbClr val="4A4A4A"/>
                </a:solidFill>
              </a:rPr>
              <a:t>.</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i="1" dirty="0">
                <a:solidFill>
                  <a:srgbClr val="4A4A4A"/>
                </a:solidFill>
              </a:rPr>
              <a:t>This council condemned a heresy that said that Jesus was two persons in one body, and the council declared that the Virgin Mary is truly the Mother of God (Theotokos). </a:t>
            </a:r>
            <a:endParaRPr sz="1800" i="1" dirty="0">
              <a:solidFill>
                <a:srgbClr val="4A4A4A"/>
              </a:solidFill>
            </a:endParaRPr>
          </a:p>
          <a:p>
            <a:pPr marL="2286000" lvl="4" indent="-342900" rtl="0">
              <a:spcBef>
                <a:spcPts val="0"/>
              </a:spcBef>
              <a:spcAft>
                <a:spcPts val="0"/>
              </a:spcAft>
              <a:buClr>
                <a:srgbClr val="4A4A4A"/>
              </a:buClr>
              <a:buSzPts val="1800"/>
              <a:buFont typeface="Arial"/>
              <a:buChar char="❏"/>
            </a:pPr>
            <a:endParaRPr sz="1800" dirty="0">
              <a:solidFill>
                <a:srgbClr val="4A4A4A"/>
              </a:solidFill>
            </a:endParaRPr>
          </a:p>
          <a:p>
            <a:pPr marL="1828800" lvl="3" indent="-342900" rtl="0">
              <a:spcBef>
                <a:spcPts val="0"/>
              </a:spcBef>
              <a:spcAft>
                <a:spcPts val="0"/>
              </a:spcAft>
              <a:buClr>
                <a:srgbClr val="4A4A4A"/>
              </a:buClr>
              <a:buSzPts val="1800"/>
              <a:buFont typeface="Arial"/>
              <a:buChar char="❏"/>
            </a:pPr>
            <a:endParaRPr sz="1800" dirty="0">
              <a:solidFill>
                <a:srgbClr val="4A4A4A"/>
              </a:solidFill>
            </a:endParaRPr>
          </a:p>
          <a:p>
            <a:pPr marL="1371600" lvl="2" indent="-342900" rtl="0">
              <a:spcBef>
                <a:spcPts val="0"/>
              </a:spcBef>
              <a:spcAft>
                <a:spcPts val="0"/>
              </a:spcAft>
              <a:buClr>
                <a:srgbClr val="4A4A4A"/>
              </a:buClr>
              <a:buSzPts val="1800"/>
              <a:buFont typeface="Arial"/>
              <a:buChar char="❏"/>
            </a:pPr>
            <a:endParaRPr sz="1800" dirty="0">
              <a:solidFill>
                <a:srgbClr val="4A4A4A"/>
              </a:solidFill>
            </a:endParaRPr>
          </a:p>
          <a:p>
            <a:pPr marL="457200" lvl="0" indent="-342900" rtl="0">
              <a:spcBef>
                <a:spcPts val="0"/>
              </a:spcBef>
              <a:spcAft>
                <a:spcPts val="0"/>
              </a:spcAft>
              <a:buClr>
                <a:srgbClr val="CC7B16"/>
              </a:buClr>
              <a:buSzPts val="1800"/>
              <a:buFont typeface="Arial"/>
              <a:buChar char="❏"/>
            </a:pPr>
            <a:endParaRPr sz="1800" dirty="0">
              <a:solidFill>
                <a:srgbClr val="4A4A4A"/>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286" name="Google Shape;286;p46"/>
          <p:cNvSpPr txBox="1">
            <a:spLocks noGrp="1"/>
          </p:cNvSpPr>
          <p:nvPr>
            <p:ph type="body" idx="1"/>
          </p:nvPr>
        </p:nvSpPr>
        <p:spPr>
          <a:xfrm>
            <a:off x="729450" y="1240675"/>
            <a:ext cx="78873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dirty="0">
                <a:solidFill>
                  <a:srgbClr val="4A4A4A"/>
                </a:solidFill>
              </a:rPr>
              <a:t>313 Emperor Constantine </a:t>
            </a:r>
            <a:r>
              <a:rPr lang="en" sz="1800" b="1" dirty="0"/>
              <a:t>i</a:t>
            </a:r>
            <a:r>
              <a:rPr lang="en" sz="1800" b="1" dirty="0">
                <a:solidFill>
                  <a:srgbClr val="4A4A4A"/>
                </a:solidFill>
              </a:rPr>
              <a:t>ssues the Edict of Milan.</a:t>
            </a:r>
            <a:r>
              <a:rPr lang="en" sz="1800" dirty="0"/>
              <a:t> </a:t>
            </a:r>
            <a:r>
              <a:rPr lang="en" sz="1800" dirty="0">
                <a:solidFill>
                  <a:srgbClr val="4A4A4A"/>
                </a:solidFill>
              </a:rPr>
              <a:t>This edict granted religious toleration to Christians and unleashed the spread of Christianity.</a:t>
            </a:r>
            <a:endParaRPr sz="1800" dirty="0"/>
          </a:p>
          <a:p>
            <a:pPr marL="457200" lvl="0" indent="-342900" rtl="0">
              <a:spcBef>
                <a:spcPts val="0"/>
              </a:spcBef>
              <a:spcAft>
                <a:spcPts val="0"/>
              </a:spcAft>
              <a:buClr>
                <a:srgbClr val="CC7B16"/>
              </a:buClr>
              <a:buSzPts val="1800"/>
              <a:buFont typeface="Arial"/>
              <a:buChar char="❏"/>
            </a:pPr>
            <a:r>
              <a:rPr lang="en" sz="1800" b="1" dirty="0">
                <a:solidFill>
                  <a:srgbClr val="4A4A4A"/>
                </a:solidFill>
              </a:rPr>
              <a:t>325 Council of Nicaea.</a:t>
            </a:r>
            <a:r>
              <a:rPr lang="en" sz="1800" b="1" dirty="0"/>
              <a:t> </a:t>
            </a:r>
            <a:r>
              <a:rPr lang="en" sz="1800" dirty="0">
                <a:solidFill>
                  <a:srgbClr val="4A4A4A"/>
                </a:solidFill>
              </a:rPr>
              <a:t>This council, called by Emperor Constantine, set forth the Nicene Creed and af</a:t>
            </a:r>
            <a:r>
              <a:rPr lang="en" sz="1800" dirty="0"/>
              <a:t>fi</a:t>
            </a:r>
            <a:r>
              <a:rPr lang="en" sz="1800" dirty="0">
                <a:solidFill>
                  <a:srgbClr val="4A4A4A"/>
                </a:solidFill>
              </a:rPr>
              <a:t>rmed that Jesus and the Father are consubstantial — of the same substance.</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330 Emperor Constantine divides the Roman Empire into East and West.</a:t>
            </a:r>
            <a:r>
              <a:rPr lang="en" sz="1800" b="1" dirty="0"/>
              <a:t> </a:t>
            </a:r>
            <a:r>
              <a:rPr lang="en" sz="1800" dirty="0">
                <a:solidFill>
                  <a:srgbClr val="4A4A4A"/>
                </a:solidFill>
              </a:rPr>
              <a:t>The West was centered in Rome, and the East was centered in Constantinople (present-day Istanbul, Turkey).</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t>330 C</a:t>
            </a:r>
            <a:r>
              <a:rPr lang="en" sz="1800" b="1" dirty="0">
                <a:solidFill>
                  <a:srgbClr val="4A4A4A"/>
                </a:solidFill>
              </a:rPr>
              <a:t>onstruction of the first St. Peter</a:t>
            </a:r>
            <a:r>
              <a:rPr lang="en" sz="1800" b="1" dirty="0"/>
              <a:t>’</a:t>
            </a:r>
            <a:r>
              <a:rPr lang="en" sz="1800" b="1" dirty="0">
                <a:solidFill>
                  <a:srgbClr val="4A4A4A"/>
                </a:solidFill>
              </a:rPr>
              <a:t>s Basi</a:t>
            </a:r>
            <a:r>
              <a:rPr lang="en" sz="1800" b="1" dirty="0"/>
              <a:t>l</a:t>
            </a:r>
            <a:r>
              <a:rPr lang="en" sz="1800" b="1" dirty="0">
                <a:solidFill>
                  <a:srgbClr val="4A4A4A"/>
                </a:solidFill>
              </a:rPr>
              <a:t>ica in Ro</a:t>
            </a:r>
            <a:r>
              <a:rPr lang="en" sz="1800" b="1" dirty="0"/>
              <a:t>m</a:t>
            </a:r>
            <a:r>
              <a:rPr lang="en" sz="1800" b="1" dirty="0">
                <a:solidFill>
                  <a:srgbClr val="4A4A4A"/>
                </a:solidFill>
              </a:rPr>
              <a:t>e</a:t>
            </a:r>
            <a:r>
              <a:rPr lang="en" sz="1800" b="1" dirty="0"/>
              <a:t>.</a:t>
            </a:r>
            <a:endParaRPr sz="1800" dirty="0">
              <a:solidFill>
                <a:srgbClr val="4A4A4A"/>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292" name="Google Shape;292;p47"/>
          <p:cNvSpPr txBox="1">
            <a:spLocks noGrp="1"/>
          </p:cNvSpPr>
          <p:nvPr>
            <p:ph type="body" idx="1"/>
          </p:nvPr>
        </p:nvSpPr>
        <p:spPr>
          <a:xfrm>
            <a:off x="729450" y="1240675"/>
            <a:ext cx="78873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b="1" dirty="0">
                <a:solidFill>
                  <a:srgbClr val="4A4A4A"/>
                </a:solidFill>
              </a:rPr>
              <a:t>397 The Councils of Hippo and Carthage determine which books will become part of the New Testament.</a:t>
            </a:r>
            <a:endParaRPr sz="1800" dirty="0">
              <a:solidFill>
                <a:srgbClr val="4A4A4A"/>
              </a:solidFill>
            </a:endParaRPr>
          </a:p>
          <a:p>
            <a:pPr marL="457200" lvl="0" indent="-342900" rtl="0">
              <a:spcBef>
                <a:spcPts val="0"/>
              </a:spcBef>
              <a:spcAft>
                <a:spcPts val="0"/>
              </a:spcAft>
              <a:buClr>
                <a:srgbClr val="CC7B16"/>
              </a:buClr>
              <a:buSzPts val="1800"/>
              <a:buFont typeface="Arimo"/>
              <a:buChar char="❏"/>
            </a:pPr>
            <a:r>
              <a:rPr lang="en" sz="1800" b="1" dirty="0">
                <a:solidFill>
                  <a:srgbClr val="4A4A4A"/>
                </a:solidFill>
              </a:rPr>
              <a:t>410 The Visigoths destroy the city of Rome.</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431 Council of Ephesus</a:t>
            </a:r>
            <a:r>
              <a:rPr lang="en" sz="1800" dirty="0">
                <a:solidFill>
                  <a:srgbClr val="4A4A4A"/>
                </a:solidFill>
              </a:rPr>
              <a:t>. This council condemned a heresy that said that Jesus was two persons in one body, and the council declared that the Virgin Mary is truly the Mother of God (Theotokos). 		</a:t>
            </a:r>
            <a:endParaRPr sz="1800" dirty="0">
              <a:solidFill>
                <a:srgbClr val="4A4A4A"/>
              </a:solidFill>
            </a:endParaRPr>
          </a:p>
          <a:p>
            <a:pPr marL="457200" lvl="0" indent="-342900" rtl="0">
              <a:spcBef>
                <a:spcPts val="0"/>
              </a:spcBef>
              <a:spcAft>
                <a:spcPts val="0"/>
              </a:spcAft>
              <a:buClr>
                <a:srgbClr val="CC7B16"/>
              </a:buClr>
              <a:buSzPts val="1800"/>
              <a:buFont typeface="Arimo"/>
              <a:buChar char="❏"/>
            </a:pPr>
            <a:r>
              <a:rPr lang="en" sz="1800" b="1" dirty="0">
                <a:solidFill>
                  <a:srgbClr val="4A4A4A"/>
                </a:solidFill>
              </a:rPr>
              <a:t>Council of Chalcedon. </a:t>
            </a:r>
            <a:r>
              <a:rPr lang="en" sz="1800" dirty="0">
                <a:solidFill>
                  <a:srgbClr val="4A4A4A"/>
                </a:solidFill>
              </a:rPr>
              <a:t>This council affirmed that Christ is fully human and fully divine (the hypostatic union).				</a:t>
            </a:r>
            <a:endParaRPr sz="1800" dirty="0">
              <a:solidFill>
                <a:srgbClr val="4A4A4A"/>
              </a:solidFill>
            </a:endParaRPr>
          </a:p>
          <a:p>
            <a:pPr marL="457200" lvl="0" indent="-342900" rtl="0">
              <a:spcBef>
                <a:spcPts val="0"/>
              </a:spcBef>
              <a:spcAft>
                <a:spcPts val="0"/>
              </a:spcAft>
              <a:buClr>
                <a:srgbClr val="CC7B16"/>
              </a:buClr>
              <a:buSzPts val="1800"/>
              <a:buFont typeface="Arimo"/>
              <a:buChar char="❏"/>
            </a:pPr>
            <a:r>
              <a:rPr lang="en" sz="1800" b="1" dirty="0">
                <a:solidFill>
                  <a:srgbClr val="4A4A4A"/>
                </a:solidFill>
              </a:rPr>
              <a:t>476 The Western Roman Empire collapses.</a:t>
            </a:r>
            <a:endParaRPr sz="1800" b="1" dirty="0">
              <a:solidFill>
                <a:srgbClr val="4A4A4A"/>
              </a:solidFill>
            </a:endParaRPr>
          </a:p>
          <a:p>
            <a:pPr marL="457200" lvl="0" indent="-342900" rtl="0">
              <a:spcBef>
                <a:spcPts val="0"/>
              </a:spcBef>
              <a:spcAft>
                <a:spcPts val="0"/>
              </a:spcAft>
              <a:buClr>
                <a:srgbClr val="CC7B16"/>
              </a:buClr>
              <a:buSzPts val="1800"/>
              <a:buFont typeface="Arimo"/>
              <a:buChar char="❏"/>
            </a:pPr>
            <a:r>
              <a:rPr lang="en" sz="1800" b="1" dirty="0">
                <a:solidFill>
                  <a:srgbClr val="4A4A4A"/>
                </a:solidFill>
              </a:rPr>
              <a:t>496 Clovis, the King of the Franks, coverts to Catholicism. </a:t>
            </a:r>
            <a:endParaRPr sz="1800" dirty="0">
              <a:solidFill>
                <a:srgbClr val="4A4A4A"/>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Human Dignity</a:t>
            </a:r>
            <a:endParaRPr/>
          </a:p>
        </p:txBody>
      </p:sp>
      <p:sp>
        <p:nvSpPr>
          <p:cNvPr id="148" name="Google Shape;148;p2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68300" rtl="0">
              <a:spcBef>
                <a:spcPts val="0"/>
              </a:spcBef>
              <a:spcAft>
                <a:spcPts val="0"/>
              </a:spcAft>
              <a:buClr>
                <a:srgbClr val="CC7B16"/>
              </a:buClr>
              <a:buSzPts val="2200"/>
              <a:buChar char="❏"/>
            </a:pPr>
            <a:r>
              <a:rPr lang="en" sz="2200">
                <a:solidFill>
                  <a:srgbClr val="4A4A4A"/>
                </a:solidFill>
              </a:rPr>
              <a:t>In other words, the earth, the oceans, the plants, the animals were all given to us to care for and for our benefit. </a:t>
            </a:r>
            <a:endParaRPr sz="2200">
              <a:solidFill>
                <a:srgbClr val="4A4A4A"/>
              </a:solidFill>
            </a:endParaRPr>
          </a:p>
          <a:p>
            <a:pPr marL="457200" lvl="0" indent="-368300" rtl="0">
              <a:spcBef>
                <a:spcPts val="0"/>
              </a:spcBef>
              <a:spcAft>
                <a:spcPts val="0"/>
              </a:spcAft>
              <a:buClr>
                <a:srgbClr val="CC7B16"/>
              </a:buClr>
              <a:buSzPts val="2200"/>
              <a:buChar char="❏"/>
            </a:pPr>
            <a:r>
              <a:rPr lang="en" sz="2200">
                <a:solidFill>
                  <a:srgbClr val="4A4A4A"/>
                </a:solidFill>
              </a:rPr>
              <a:t>God created us for our own sake, not because He needed us, but because He loves us.	</a:t>
            </a:r>
            <a:endParaRPr sz="2200">
              <a:solidFill>
                <a:srgbClr val="4A4A4A"/>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Lessons from Church History</a:t>
            </a:r>
            <a:endParaRPr/>
          </a:p>
        </p:txBody>
      </p:sp>
      <p:sp>
        <p:nvSpPr>
          <p:cNvPr id="298" name="Google Shape;298;p48"/>
          <p:cNvSpPr txBox="1">
            <a:spLocks noGrp="1"/>
          </p:cNvSpPr>
          <p:nvPr>
            <p:ph type="body" idx="1"/>
          </p:nvPr>
        </p:nvSpPr>
        <p:spPr>
          <a:xfrm>
            <a:off x="729450" y="13168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dirty="0">
                <a:solidFill>
                  <a:srgbClr val="4A4A4A"/>
                </a:solidFill>
              </a:rPr>
              <a:t>It took more than 300 years to hold a meeting like the Council of Nicaea because Christianity was illegal before then. Personally practicing Christianity, much less meeting and discussing it openly, would get you killed.</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dirty="0"/>
              <a:t>We can learn these lessons from this period in Church history:</a:t>
            </a:r>
            <a:endParaRPr sz="1800" dirty="0"/>
          </a:p>
          <a:p>
            <a:pPr marL="914400" marR="0" lvl="1" indent="-342900" algn="l" rtl="0">
              <a:lnSpc>
                <a:spcPct val="115000"/>
              </a:lnSpc>
              <a:spcBef>
                <a:spcPts val="0"/>
              </a:spcBef>
              <a:spcAft>
                <a:spcPts val="0"/>
              </a:spcAft>
              <a:buClr>
                <a:srgbClr val="CC7B16"/>
              </a:buClr>
              <a:buSzPts val="1800"/>
              <a:buFont typeface="Arimo"/>
              <a:buChar char="❏"/>
            </a:pPr>
            <a:r>
              <a:rPr lang="en" sz="1800" dirty="0">
                <a:solidFill>
                  <a:srgbClr val="4A4A4A"/>
                </a:solidFill>
              </a:rPr>
              <a:t>We can trust Jesus’ promise that the gates of hell will not prevail against His Church (Matthew 16:18).</a:t>
            </a:r>
            <a:endParaRPr sz="1800" dirty="0">
              <a:solidFill>
                <a:srgbClr val="4A4A4A"/>
              </a:solidFill>
            </a:endParaRPr>
          </a:p>
          <a:p>
            <a:pPr marL="914400" lvl="1" indent="-342900" rtl="0">
              <a:spcBef>
                <a:spcPts val="0"/>
              </a:spcBef>
              <a:spcAft>
                <a:spcPts val="0"/>
              </a:spcAft>
              <a:buClr>
                <a:srgbClr val="CC7B16"/>
              </a:buClr>
              <a:buSzPts val="1800"/>
              <a:buFont typeface="Arimo"/>
              <a:buChar char="❏"/>
            </a:pPr>
            <a:r>
              <a:rPr lang="en" sz="1800" dirty="0">
                <a:solidFill>
                  <a:srgbClr val="4A4A4A"/>
                </a:solidFill>
              </a:rPr>
              <a:t>It is challenging, but essential, for members of a religion to believe the same things.	</a:t>
            </a:r>
            <a:endParaRPr sz="1800" dirty="0">
              <a:solidFill>
                <a:srgbClr val="4A4A4A"/>
              </a:solidFill>
            </a:endParaRPr>
          </a:p>
          <a:p>
            <a:pPr marL="914400" lvl="1" indent="-342900" rtl="0">
              <a:spcBef>
                <a:spcPts val="0"/>
              </a:spcBef>
              <a:spcAft>
                <a:spcPts val="0"/>
              </a:spcAft>
              <a:buClr>
                <a:srgbClr val="CC7B16"/>
              </a:buClr>
              <a:buSzPts val="1800"/>
              <a:buFont typeface="Arimo"/>
              <a:buChar char="❏"/>
            </a:pPr>
            <a:r>
              <a:rPr lang="en" sz="1800" dirty="0">
                <a:solidFill>
                  <a:srgbClr val="4A4A4A"/>
                </a:solidFill>
              </a:rPr>
              <a:t>Human dignity includes religious liberty.						</a:t>
            </a:r>
            <a:endParaRPr sz="1800" dirty="0">
              <a:solidFill>
                <a:srgbClr val="4A4A4A"/>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Lessons from Church History</a:t>
            </a:r>
            <a:endParaRPr/>
          </a:p>
        </p:txBody>
      </p:sp>
      <p:sp>
        <p:nvSpPr>
          <p:cNvPr id="304" name="Google Shape;304;p4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9144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Religious liberty helps bring about peace.</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Religious persecution has been a constant in world history.</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Christians are often forced or pressured to act against their consciences. (For example, unjust wars, taxpayer funding to abortion providers, requiring employers to provide insurance coverage for immoral products and procedures, legal euthanasia, and so forth).</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Religious persecution exists today in various forms. Christian genocide is occurring today in the Middle East.</a:t>
            </a:r>
            <a:endParaRPr sz="1800">
              <a:solidFill>
                <a:srgbClr val="4A4A4A"/>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0"/>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5: AD 100 to AD 500: Witness of the Saints</a:t>
            </a:r>
            <a:endParaRPr/>
          </a:p>
        </p:txBody>
      </p:sp>
      <p:sp>
        <p:nvSpPr>
          <p:cNvPr id="310" name="Google Shape;310;p50"/>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311" name="Google Shape;311;p50"/>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 Jerome</a:t>
            </a:r>
            <a:endParaRPr/>
          </a:p>
        </p:txBody>
      </p:sp>
      <p:sp>
        <p:nvSpPr>
          <p:cNvPr id="317" name="Google Shape;317;p51"/>
          <p:cNvSpPr txBox="1">
            <a:spLocks noGrp="1"/>
          </p:cNvSpPr>
          <p:nvPr>
            <p:ph type="body" idx="1"/>
          </p:nvPr>
        </p:nvSpPr>
        <p:spPr>
          <a:xfrm>
            <a:off x="729450" y="1393075"/>
            <a:ext cx="78693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St. Jerome was a priest, a scholar, and contemporary of St. Augustine. St. Jerome knew many languages, including Hebrew, Greek, Aramaic, and Latin. In 382, he became the secretary to Pope Damasus.</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In the year 330 Emperor Constantine split the Roman Empire into East and West. In the West, more people were speaking Latin and fewer people understood Greek. Therefore, few people could understand and be inspired by the Scriptures.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Pope Damasus wanted a reliable Latin translation of the Gospels to use in the liturgy, so he asked his secretary, St. Jerome, to produce one.</a:t>
            </a:r>
            <a:endParaRPr sz="1800">
              <a:solidFill>
                <a:srgbClr val="4A4A4A"/>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 Jerome</a:t>
            </a:r>
            <a:endParaRPr/>
          </a:p>
        </p:txBody>
      </p:sp>
      <p:sp>
        <p:nvSpPr>
          <p:cNvPr id="323" name="Google Shape;323;p5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After St. Jerome had completed his translation of the Gospels, he began to translate the Old Testament into Latin as well. He made the decision to translate it from the original Hebrew, rather than using the authoritative translation of the Old Testament in Greek, called the Septuagint.</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St. Augustine disagreed with St. Jerome’s decision to translate the Old Testament from Hebrew rather than using the Septuagint as a basis. The two men exchanged letters for more than 10 years. </a:t>
            </a:r>
            <a:endParaRPr sz="1800">
              <a:solidFill>
                <a:srgbClr val="4A4A4A"/>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 Jerome</a:t>
            </a:r>
            <a:endParaRPr/>
          </a:p>
        </p:txBody>
      </p:sp>
      <p:sp>
        <p:nvSpPr>
          <p:cNvPr id="329" name="Google Shape;329;p53"/>
          <p:cNvSpPr txBox="1">
            <a:spLocks noGrp="1"/>
          </p:cNvSpPr>
          <p:nvPr>
            <p:ph type="body" idx="1"/>
          </p:nvPr>
        </p:nvSpPr>
        <p:spPr>
          <a:xfrm>
            <a:off x="729450" y="1164475"/>
            <a:ext cx="7688700" cy="35619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St. Augustine had a number of concerns. For one, he believed that, since Eastern Christians spoke Greek and were still using the Greek version of the Bible, translating it into Latin from Hebrew would result in unfamiliar phrasing or missing words. St. Augustine worried that this would cause people to distrust the Scriptures, as well as drive a wedge between Eastern and Western Christians.</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St. Jerome was not persuaded, and his translation formed the basis of what came to be known as the Vulgate (which means “commonly used”). It took St. Jerome 23 years to complete the translation; he finished in 405.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Like St. Augustine, St. Jerome is a Doctor of the Church. </a:t>
            </a:r>
            <a:endParaRPr sz="1800">
              <a:solidFill>
                <a:srgbClr val="4A4A4A"/>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 Benedict</a:t>
            </a:r>
            <a:endParaRPr/>
          </a:p>
        </p:txBody>
      </p:sp>
      <p:sp>
        <p:nvSpPr>
          <p:cNvPr id="335" name="Google Shape;335;p5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Saint Benedict was born in Umbria, Italy, about AD . He studied in Rome and founded a monastery near Subiaco, now Sacro Speco. He developed his “Holy Rule,” which was meant to help people — all people, not just priests and religious brothers and sisters — live as fully as possible the kind of life presented in the Gospels.</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 rule is best summed up as Ora et Labora, which is Latin for Pray and Work. The rule incorporates into life prayer, labor, social life, the works of mercy, and other practices aimed at living a holy life. The Rule was not meant to make life easy; it was meant to provide order and structure to facilitate a communal life of prayer.</a:t>
            </a:r>
            <a:endParaRPr sz="1800">
              <a:solidFill>
                <a:srgbClr val="4A4A4A"/>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 Benedict</a:t>
            </a:r>
            <a:endParaRPr/>
          </a:p>
        </p:txBody>
      </p:sp>
      <p:sp>
        <p:nvSpPr>
          <p:cNvPr id="341" name="Google Shape;341;p5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Because our life is fundamentally social — we are born into families and made for relationships with one another — Benedictine households are where people live, work, eat, and pray together. Benedictine monks would not take vows of poverty but were expected to live only with what was necessary. Benedictine monasteries gave alms, with the goals to help the poor, clothe the naked, visit the sick, bury the dead, and aid the afflicted.</a:t>
            </a:r>
            <a:endParaRPr sz="1800">
              <a:solidFill>
                <a:srgbClr val="4A4A4A"/>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 Benedict</a:t>
            </a:r>
            <a:endParaRPr/>
          </a:p>
        </p:txBody>
      </p:sp>
      <p:sp>
        <p:nvSpPr>
          <p:cNvPr id="347" name="Google Shape;347;p5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Another part of Benedict’s rule is known as the Liturgy of the Hours. The Liturgy of the Hours, or Divine f ce, is a way to make all our time, from morning till night, sacred and prayerful through psalms, hymns, and readings. Catholic priests are required to pray the Liturgy of the Hours every day, and all Christians are encouraged to do so as well.</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St. Benedict died in . He is considered the founder of Western monasticism. His sister, St. Scholastica, founded the women’s order of Benedictines.</a:t>
            </a:r>
            <a:endParaRPr sz="1800">
              <a:solidFill>
                <a:srgbClr val="4A4A4A"/>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 Benedict</a:t>
            </a:r>
            <a:endParaRPr/>
          </a:p>
        </p:txBody>
      </p:sp>
      <p:sp>
        <p:nvSpPr>
          <p:cNvPr id="353" name="Google Shape;353;p5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Pope Benedict XVI has said of St. Benedict: “With his life and work, Saint Benedict exercised a fundamental influence on the development of European civilization and culture” and helped Europe to emerge from the “dark night of history” that followed the fall of the Roman Empire.</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During the Dark Ages ahead, religious men worked tirelessly in monasteries like the one founded by St. Benedict, making copies of the Bible translated by St. Jerome, who kept the light of faith burning throughout Europe, making sure the written Word of God would be preserved. </a:t>
            </a:r>
            <a:endParaRPr sz="1800">
              <a:solidFill>
                <a:srgbClr val="4A4A4A"/>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Human Dignity</a:t>
            </a:r>
            <a:endParaRPr/>
          </a:p>
        </p:txBody>
      </p:sp>
      <p:sp>
        <p:nvSpPr>
          <p:cNvPr id="154" name="Google Shape;154;p2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68300" rtl="0">
              <a:spcBef>
                <a:spcPts val="0"/>
              </a:spcBef>
              <a:spcAft>
                <a:spcPts val="0"/>
              </a:spcAft>
              <a:buClr>
                <a:srgbClr val="CC7B16"/>
              </a:buClr>
              <a:buSzPts val="2200"/>
              <a:buChar char="❏"/>
            </a:pPr>
            <a:r>
              <a:rPr lang="en" sz="2200">
                <a:solidFill>
                  <a:srgbClr val="4A4A4A"/>
                </a:solidFill>
              </a:rPr>
              <a:t>A sunset over the ocean is awe-inspiring, but can it think? God’s strongest and fastest animals are majestic, but can they love? Your dog might be the smartest dog on the planet, but can he reflect on his life? No. </a:t>
            </a:r>
            <a:endParaRPr sz="2200">
              <a:solidFill>
                <a:srgbClr val="4A4A4A"/>
              </a:solidFill>
            </a:endParaRPr>
          </a:p>
          <a:p>
            <a:pPr marL="457200" lvl="0" indent="-368300" rtl="0">
              <a:spcBef>
                <a:spcPts val="0"/>
              </a:spcBef>
              <a:spcAft>
                <a:spcPts val="0"/>
              </a:spcAft>
              <a:buClr>
                <a:srgbClr val="CC7B16"/>
              </a:buClr>
              <a:buSzPts val="2200"/>
              <a:buChar char="❏"/>
            </a:pPr>
            <a:r>
              <a:rPr lang="en" sz="2200">
                <a:solidFill>
                  <a:srgbClr val="4A4A4A"/>
                </a:solidFill>
              </a:rPr>
              <a:t>Humans are different from everything else because we have a soul created by God to know, love, and serve Him. There is something “spiritual” in man that we do not see anywhere else in nature.</a:t>
            </a:r>
            <a:endParaRPr sz="2200">
              <a:solidFill>
                <a:srgbClr val="4A4A4A"/>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359" name="Google Shape;359;p5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b="1">
                <a:solidFill>
                  <a:srgbClr val="4A4A4A"/>
                </a:solidFill>
              </a:rPr>
              <a:t>354 </a:t>
            </a:r>
            <a:r>
              <a:rPr lang="en" sz="2000">
                <a:solidFill>
                  <a:srgbClr val="4A4A4A"/>
                </a:solidFill>
              </a:rPr>
              <a:t>Birth of St. Augustine, Bishop of Hippo.</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360 </a:t>
            </a:r>
            <a:r>
              <a:rPr lang="en" sz="2000">
                <a:solidFill>
                  <a:srgbClr val="4A4A4A"/>
                </a:solidFill>
              </a:rPr>
              <a:t>Books begin to replace scrolls.</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382 </a:t>
            </a:r>
            <a:r>
              <a:rPr lang="en" sz="2000">
                <a:solidFill>
                  <a:srgbClr val="4A4A4A"/>
                </a:solidFill>
              </a:rPr>
              <a:t>Pope Damasus asks St. Jerome to translate the Gospels into Latin. </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405 </a:t>
            </a:r>
            <a:r>
              <a:rPr lang="en" sz="2000">
                <a:solidFill>
                  <a:srgbClr val="4A4A4A"/>
                </a:solidFill>
              </a:rPr>
              <a:t>St. Jerome completes his translation of the Old Testament.</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410 </a:t>
            </a:r>
            <a:r>
              <a:rPr lang="en" sz="2000">
                <a:solidFill>
                  <a:srgbClr val="4A4A4A"/>
                </a:solidFill>
              </a:rPr>
              <a:t>St. Augustine begins writing </a:t>
            </a:r>
            <a:r>
              <a:rPr lang="en" sz="2000" i="1">
                <a:solidFill>
                  <a:srgbClr val="4A4A4A"/>
                </a:solidFill>
              </a:rPr>
              <a:t>The City of God</a:t>
            </a:r>
            <a:r>
              <a:rPr lang="en" sz="2000">
                <a:solidFill>
                  <a:srgbClr val="4A4A4A"/>
                </a:solidFill>
              </a:rPr>
              <a:t>.</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432 </a:t>
            </a:r>
            <a:r>
              <a:rPr lang="en" sz="2000">
                <a:solidFill>
                  <a:srgbClr val="4A4A4A"/>
                </a:solidFill>
              </a:rPr>
              <a:t>St. Patrick sets out to spread the Gospel in Ireland.</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480 </a:t>
            </a:r>
            <a:r>
              <a:rPr lang="en" sz="2000">
                <a:solidFill>
                  <a:srgbClr val="4A4A4A"/>
                </a:solidFill>
              </a:rPr>
              <a:t>Birth of St. Benedict.</a:t>
            </a:r>
            <a:endParaRPr sz="2000">
              <a:solidFill>
                <a:srgbClr val="4A4A4A"/>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9"/>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6: AD 500 to AD 1000 History</a:t>
            </a:r>
            <a:endParaRPr/>
          </a:p>
        </p:txBody>
      </p:sp>
      <p:sp>
        <p:nvSpPr>
          <p:cNvPr id="365" name="Google Shape;365;p59"/>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366" name="Google Shape;366;p59"/>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Monasteries after the Roman Empire</a:t>
            </a:r>
            <a:endParaRPr/>
          </a:p>
        </p:txBody>
      </p:sp>
      <p:sp>
        <p:nvSpPr>
          <p:cNvPr id="372" name="Google Shape;372;p6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Lora"/>
              <a:buChar char="❏"/>
            </a:pPr>
            <a:r>
              <a:rPr lang="en" sz="1800">
                <a:solidFill>
                  <a:srgbClr val="4A4A4A"/>
                </a:solidFill>
              </a:rPr>
              <a:t>Because of the many hardships facing Western civilization after the fall of the Roman Empire, the religious in monasteries chose to:</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Make lots of copies of the Bible and other important books.</a:t>
            </a:r>
            <a:endParaRPr sz="1800">
              <a:solidFill>
                <a:srgbClr val="4A4A4A"/>
              </a:solidFill>
            </a:endParaRPr>
          </a:p>
          <a:p>
            <a:pPr marL="914400" marR="0" lvl="1" indent="-342900" rtl="0">
              <a:spcBef>
                <a:spcPts val="0"/>
              </a:spcBef>
              <a:spcAft>
                <a:spcPts val="0"/>
              </a:spcAft>
              <a:buClr>
                <a:srgbClr val="CC7B16"/>
              </a:buClr>
              <a:buSzPts val="1800"/>
              <a:buFont typeface="Arimo"/>
              <a:buChar char="❏"/>
            </a:pPr>
            <a:r>
              <a:rPr lang="en" sz="1800">
                <a:solidFill>
                  <a:srgbClr val="4A4A4A"/>
                </a:solidFill>
              </a:rPr>
              <a:t>Hide existing copies of the Bible, great literature, and other works of art. </a:t>
            </a:r>
            <a:endParaRPr sz="1800">
              <a:solidFill>
                <a:srgbClr val="4A4A4A"/>
              </a:solidFill>
            </a:endParaRPr>
          </a:p>
          <a:p>
            <a:pPr marL="914400" marR="0" lvl="1" indent="-342900" rtl="0">
              <a:spcBef>
                <a:spcPts val="0"/>
              </a:spcBef>
              <a:spcAft>
                <a:spcPts val="0"/>
              </a:spcAft>
              <a:buClr>
                <a:srgbClr val="CC7B16"/>
              </a:buClr>
              <a:buSzPts val="1800"/>
              <a:buFont typeface="Arimo"/>
              <a:buChar char="❏"/>
            </a:pPr>
            <a:r>
              <a:rPr lang="en" sz="1800">
                <a:solidFill>
                  <a:srgbClr val="4A4A4A"/>
                </a:solidFill>
              </a:rPr>
              <a:t>Become as self-sufficient as possible, so </a:t>
            </a:r>
            <a:r>
              <a:rPr lang="en" sz="1800"/>
              <a:t>they were</a:t>
            </a:r>
            <a:r>
              <a:rPr lang="en" sz="1800">
                <a:solidFill>
                  <a:srgbClr val="4A4A4A"/>
                </a:solidFill>
              </a:rPr>
              <a:t> not dependent on the outside world. </a:t>
            </a:r>
            <a:endParaRPr sz="1800">
              <a:solidFill>
                <a:srgbClr val="4A4A4A"/>
              </a:solidFill>
            </a:endParaRPr>
          </a:p>
          <a:p>
            <a:pPr marL="914400" marR="0" lvl="1" indent="-342900" rtl="0">
              <a:spcBef>
                <a:spcPts val="0"/>
              </a:spcBef>
              <a:spcAft>
                <a:spcPts val="0"/>
              </a:spcAft>
              <a:buClr>
                <a:srgbClr val="CC7B16"/>
              </a:buClr>
              <a:buSzPts val="1800"/>
              <a:buFont typeface="Arimo"/>
              <a:buChar char="❏"/>
            </a:pPr>
            <a:r>
              <a:rPr lang="en" sz="1800">
                <a:solidFill>
                  <a:srgbClr val="4A4A4A"/>
                </a:solidFill>
              </a:rPr>
              <a:t>Attempt to befriend the conquerors and try to bring them into </a:t>
            </a:r>
            <a:r>
              <a:rPr lang="en" sz="1800"/>
              <a:t>their</a:t>
            </a:r>
            <a:r>
              <a:rPr lang="en" sz="1800">
                <a:solidFill>
                  <a:srgbClr val="4A4A4A"/>
                </a:solidFill>
              </a:rPr>
              <a:t> religion and culture.</a:t>
            </a:r>
            <a:endParaRPr sz="18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1"/>
          <p:cNvSpPr txBox="1">
            <a:spLocks noGrp="1"/>
          </p:cNvSpPr>
          <p:nvPr>
            <p:ph type="title"/>
          </p:nvPr>
        </p:nvSpPr>
        <p:spPr>
          <a:xfrm>
            <a:off x="729450" y="4804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378" name="Google Shape;378;p61"/>
          <p:cNvSpPr txBox="1">
            <a:spLocks noGrp="1"/>
          </p:cNvSpPr>
          <p:nvPr>
            <p:ph type="body" idx="1"/>
          </p:nvPr>
        </p:nvSpPr>
        <p:spPr>
          <a:xfrm>
            <a:off x="729450" y="1012075"/>
            <a:ext cx="80589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507 Clovis’ army drives Visigoths out of France.</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527 Justinian I becomes emperor of the Eastern Roman Empire.</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529 St. Benedict founds the first monastery</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537 Construction of Hagia Sophia (current structure) begins in Constantinople.</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632 Death of Mohammad</a:t>
            </a:r>
            <a:r>
              <a:rPr lang="en" sz="1800">
                <a:solidFill>
                  <a:srgbClr val="4A4A4A"/>
                </a:solidFill>
              </a:rPr>
              <a:t>. Mohammad, whom Muslims call the Prophet Mohammad, is the founder of Islam. By the time of his death, all of Arabia is Muslim.</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637  Muslims attack Constantinople.</a:t>
            </a:r>
            <a:r>
              <a:rPr lang="en" sz="1800">
                <a:solidFill>
                  <a:srgbClr val="4A4A4A"/>
                </a:solidFill>
              </a:rPr>
              <a:t>	 </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b="1">
                <a:solidFill>
                  <a:srgbClr val="4A4A4A"/>
                </a:solidFill>
              </a:rPr>
              <a:t>638  Muslims capture Jerusalem.</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698 Muslims take Carthage. </a:t>
            </a:r>
            <a:r>
              <a:rPr lang="en" sz="1800">
                <a:solidFill>
                  <a:srgbClr val="4A4A4A"/>
                </a:solidFill>
              </a:rPr>
              <a:t>End of Eastern Roman rule in North Africa.</a:t>
            </a:r>
            <a:endParaRPr sz="1800" b="1">
              <a:solidFill>
                <a:srgbClr val="4A4A4A"/>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384" name="Google Shape;384;p62"/>
          <p:cNvSpPr txBox="1">
            <a:spLocks noGrp="1"/>
          </p:cNvSpPr>
          <p:nvPr>
            <p:ph type="body" idx="1"/>
          </p:nvPr>
        </p:nvSpPr>
        <p:spPr>
          <a:xfrm>
            <a:off x="729450" y="1164475"/>
            <a:ext cx="80589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711 Muslims invade and occupy Spain. </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732 France halts Muslim invasion.</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793 Vikings attack England.</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800 Charlemagne is crowned Holy Roman Emperor by Pope Leo III. </a:t>
            </a:r>
            <a:r>
              <a:rPr lang="en" sz="1800">
                <a:solidFill>
                  <a:srgbClr val="4A4A4A"/>
                </a:solidFill>
              </a:rPr>
              <a:t>Eastern Christians in Constantinople did not approve of Charlemagne’s coronation, and the new title bestowed by the pope caused further division between East and West.</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800 Gunpowder invented.</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885 Vikings attack Paris.</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997 Muslims occupy Santiago de Compostela in Spain, burial place of St. James the Apostle. </a:t>
            </a:r>
            <a:endParaRPr sz="1800">
              <a:solidFill>
                <a:srgbClr val="4A4A4A"/>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Lessons from Church History</a:t>
            </a:r>
            <a:endParaRPr/>
          </a:p>
        </p:txBody>
      </p:sp>
      <p:sp>
        <p:nvSpPr>
          <p:cNvPr id="390" name="Google Shape;390;p6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a:solidFill>
                  <a:srgbClr val="4A4A4A"/>
                </a:solidFill>
              </a:rPr>
              <a:t>We can learn these lessons from this period in Church history: 	</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God does not create evil. God is all good. Evil is the absence of good; darkness is the absence of light.</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t>Holy people must keep the light burning, even in the face of persecution.</a:t>
            </a:r>
            <a:endParaRPr sz="1800"/>
          </a:p>
          <a:p>
            <a:pPr marL="914400" lvl="1" indent="-342900" rtl="0">
              <a:spcBef>
                <a:spcPts val="0"/>
              </a:spcBef>
              <a:spcAft>
                <a:spcPts val="0"/>
              </a:spcAft>
              <a:buClr>
                <a:srgbClr val="CC7B16"/>
              </a:buClr>
              <a:buSzPts val="1800"/>
              <a:buFont typeface="Arimo"/>
              <a:buChar char="❏"/>
            </a:pPr>
            <a:r>
              <a:rPr lang="en" sz="1800"/>
              <a:t>Christ’s command to love our enemies applies in wartime.</a:t>
            </a:r>
            <a:endParaRPr sz="1800"/>
          </a:p>
          <a:p>
            <a:pPr marL="914400" lvl="1" indent="-342900" rtl="0">
              <a:spcBef>
                <a:spcPts val="0"/>
              </a:spcBef>
              <a:spcAft>
                <a:spcPts val="0"/>
              </a:spcAft>
              <a:buClr>
                <a:srgbClr val="CC7B16"/>
              </a:buClr>
              <a:buSzPts val="1800"/>
              <a:buFont typeface="Arimo"/>
              <a:buChar char="❏"/>
            </a:pPr>
            <a:r>
              <a:rPr lang="en" sz="1800"/>
              <a:t>God’s grace is more powerful than any enemy.</a:t>
            </a:r>
            <a:endParaRPr sz="1800"/>
          </a:p>
          <a:p>
            <a:pPr marL="914400" lvl="1" indent="-342900" rtl="0">
              <a:spcBef>
                <a:spcPts val="0"/>
              </a:spcBef>
              <a:spcAft>
                <a:spcPts val="0"/>
              </a:spcAft>
              <a:buClr>
                <a:srgbClr val="CC7B16"/>
              </a:buClr>
              <a:buSzPts val="1800"/>
              <a:buFont typeface="Arimo"/>
              <a:buChar char="❏"/>
            </a:pPr>
            <a:r>
              <a:rPr lang="en" sz="1800"/>
              <a:t>War is constant in our fallen world. True peace is possible only in Jesus Christ. </a:t>
            </a:r>
            <a:endParaRPr sz="180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4"/>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7: AD 500 to AD 1000: Witness of the Saints</a:t>
            </a:r>
            <a:endParaRPr/>
          </a:p>
        </p:txBody>
      </p:sp>
      <p:sp>
        <p:nvSpPr>
          <p:cNvPr id="396" name="Google Shape;396;p64"/>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397" name="Google Shape;397;p6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Church and State</a:t>
            </a:r>
            <a:endParaRPr/>
          </a:p>
        </p:txBody>
      </p:sp>
      <p:sp>
        <p:nvSpPr>
          <p:cNvPr id="403" name="Google Shape;403;p6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al"/>
              <a:buChar char="❏"/>
            </a:pPr>
            <a:r>
              <a:rPr lang="en" sz="2000" dirty="0">
                <a:solidFill>
                  <a:srgbClr val="4A4A4A"/>
                </a:solidFill>
              </a:rPr>
              <a:t>In a time of uncertainty for the Western Church, it is not surprising that the pope would consider seeking an alliance with a secular government leader. 				</a:t>
            </a:r>
            <a:endParaRPr sz="2000" dirty="0">
              <a:solidFill>
                <a:srgbClr val="4A4A4A"/>
              </a:solidFill>
            </a:endParaRPr>
          </a:p>
          <a:p>
            <a:pPr marL="457200" lvl="0" indent="-355600" rtl="0">
              <a:spcBef>
                <a:spcPts val="0"/>
              </a:spcBef>
              <a:spcAft>
                <a:spcPts val="0"/>
              </a:spcAft>
              <a:buClr>
                <a:srgbClr val="CC7B16"/>
              </a:buClr>
              <a:buSzPts val="2000"/>
              <a:buFont typeface="Arimo"/>
              <a:buChar char="❏"/>
            </a:pPr>
            <a:r>
              <a:rPr lang="en" sz="2000" dirty="0">
                <a:solidFill>
                  <a:srgbClr val="4A4A4A"/>
                </a:solidFill>
              </a:rPr>
              <a:t>All actions have unintended consequences. Entangling church and state tends to hurt both government and religion. </a:t>
            </a:r>
            <a:endParaRPr sz="2000" dirty="0">
              <a:solidFill>
                <a:srgbClr val="4A4A4A"/>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Church and State</a:t>
            </a:r>
            <a:endParaRPr/>
          </a:p>
        </p:txBody>
      </p:sp>
      <p:sp>
        <p:nvSpPr>
          <p:cNvPr id="409" name="Google Shape;409;p6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mo"/>
              <a:buChar char="❏"/>
            </a:pPr>
            <a:r>
              <a:rPr lang="en" sz="2000">
                <a:solidFill>
                  <a:srgbClr val="4A4A4A"/>
                </a:solidFill>
              </a:rPr>
              <a:t>In the United States, the First Amendment was added to the Constitution in 1791. The amendment </a:t>
            </a:r>
            <a:endParaRPr sz="2000">
              <a:solidFill>
                <a:srgbClr val="4A4A4A"/>
              </a:solidFill>
            </a:endParaRPr>
          </a:p>
          <a:p>
            <a:pPr marL="914400" lvl="1" indent="-355600" rtl="0">
              <a:spcBef>
                <a:spcPts val="0"/>
              </a:spcBef>
              <a:spcAft>
                <a:spcPts val="0"/>
              </a:spcAft>
              <a:buClr>
                <a:srgbClr val="CC7B16"/>
              </a:buClr>
              <a:buSzPts val="2000"/>
              <a:buFont typeface="Arial"/>
              <a:buChar char="❏"/>
            </a:pPr>
            <a:r>
              <a:rPr lang="en" sz="2000">
                <a:solidFill>
                  <a:srgbClr val="4A4A4A"/>
                </a:solidFill>
              </a:rPr>
              <a:t>(1) prevents the national government from establishing a religion, and </a:t>
            </a:r>
            <a:endParaRPr sz="2000">
              <a:solidFill>
                <a:srgbClr val="4A4A4A"/>
              </a:solidFill>
            </a:endParaRPr>
          </a:p>
          <a:p>
            <a:pPr marL="914400" lvl="1" indent="-355600" rtl="0">
              <a:spcBef>
                <a:spcPts val="0"/>
              </a:spcBef>
              <a:spcAft>
                <a:spcPts val="0"/>
              </a:spcAft>
              <a:buClr>
                <a:srgbClr val="CC7B16"/>
              </a:buClr>
              <a:buSzPts val="2000"/>
              <a:buFont typeface="Arial"/>
              <a:buChar char="❏"/>
            </a:pPr>
            <a:r>
              <a:rPr lang="en" sz="2000">
                <a:solidFill>
                  <a:srgbClr val="4A4A4A"/>
                </a:solidFill>
              </a:rPr>
              <a:t>(2) prevents the government from prohibiting free exercise of religion. </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a:solidFill>
                  <a:srgbClr val="4A4A4A"/>
                </a:solidFill>
              </a:rPr>
              <a:t>The founders wished to prevent both religious interference in government as well as government interference in religion. The Constitution also bans religious tests for national public office. </a:t>
            </a:r>
            <a:endParaRPr sz="2000">
              <a:solidFill>
                <a:srgbClr val="4A4A4A"/>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415" name="Google Shape;415;p6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b="1">
                <a:solidFill>
                  <a:srgbClr val="000000"/>
                </a:solidFill>
              </a:rPr>
              <a:t>529 </a:t>
            </a:r>
            <a:r>
              <a:rPr lang="en" sz="2000">
                <a:solidFill>
                  <a:srgbClr val="000000"/>
                </a:solidFill>
              </a:rPr>
              <a:t>St. Benedict founds his first monastery.</a:t>
            </a:r>
            <a:endParaRPr sz="2000">
              <a:solidFill>
                <a:srgbClr val="000000"/>
              </a:solidFill>
            </a:endParaRPr>
          </a:p>
          <a:p>
            <a:pPr marL="457200" lvl="0" indent="-355600" rtl="0">
              <a:spcBef>
                <a:spcPts val="0"/>
              </a:spcBef>
              <a:spcAft>
                <a:spcPts val="0"/>
              </a:spcAft>
              <a:buClr>
                <a:srgbClr val="CC7B16"/>
              </a:buClr>
              <a:buSzPts val="2000"/>
              <a:buChar char="❏"/>
            </a:pPr>
            <a:r>
              <a:rPr lang="en" sz="2000" b="1">
                <a:solidFill>
                  <a:srgbClr val="000000"/>
                </a:solidFill>
              </a:rPr>
              <a:t>590 </a:t>
            </a:r>
            <a:r>
              <a:rPr lang="en" sz="2000">
                <a:solidFill>
                  <a:srgbClr val="000000"/>
                </a:solidFill>
              </a:rPr>
              <a:t>St. Gregory the Great becomes pope.</a:t>
            </a:r>
            <a:endParaRPr sz="2000">
              <a:solidFill>
                <a:srgbClr val="000000"/>
              </a:solidFill>
            </a:endParaRPr>
          </a:p>
          <a:p>
            <a:pPr marL="457200" lvl="0" indent="-355600" rtl="0">
              <a:spcBef>
                <a:spcPts val="0"/>
              </a:spcBef>
              <a:spcAft>
                <a:spcPts val="0"/>
              </a:spcAft>
              <a:buClr>
                <a:srgbClr val="CC7B16"/>
              </a:buClr>
              <a:buSzPts val="2000"/>
              <a:buChar char="❏"/>
            </a:pPr>
            <a:r>
              <a:rPr lang="en" sz="2000" b="1">
                <a:solidFill>
                  <a:srgbClr val="000000"/>
                </a:solidFill>
              </a:rPr>
              <a:t>596  </a:t>
            </a:r>
            <a:r>
              <a:rPr lang="en" sz="2000">
                <a:solidFill>
                  <a:srgbClr val="000000"/>
                </a:solidFill>
              </a:rPr>
              <a:t>Pope St. Gregory the Great sends St. Augustine of Canterbury to England to evangelize the Anglo-Saxons.</a:t>
            </a:r>
            <a:endParaRPr sz="2000">
              <a:solidFill>
                <a:srgbClr val="000000"/>
              </a:solidFill>
            </a:endParaRPr>
          </a:p>
          <a:p>
            <a:pPr marL="457200" lvl="0" indent="-355600" rtl="0">
              <a:spcBef>
                <a:spcPts val="0"/>
              </a:spcBef>
              <a:spcAft>
                <a:spcPts val="0"/>
              </a:spcAft>
              <a:buClr>
                <a:srgbClr val="CC7B16"/>
              </a:buClr>
              <a:buSzPts val="2000"/>
              <a:buChar char="❏"/>
            </a:pPr>
            <a:r>
              <a:rPr lang="en" sz="2000" b="1">
                <a:solidFill>
                  <a:srgbClr val="000000"/>
                </a:solidFill>
              </a:rPr>
              <a:t>597  </a:t>
            </a:r>
            <a:r>
              <a:rPr lang="en" sz="2000">
                <a:solidFill>
                  <a:srgbClr val="000000"/>
                </a:solidFill>
              </a:rPr>
              <a:t>St. Augustine baptizes the king of Kent.			 </a:t>
            </a:r>
            <a:endParaRPr sz="2000">
              <a:solidFill>
                <a:srgbClr val="000000"/>
              </a:solidFill>
            </a:endParaRPr>
          </a:p>
          <a:p>
            <a:pPr marL="457200" lvl="0" indent="-355600" rtl="0">
              <a:spcBef>
                <a:spcPts val="0"/>
              </a:spcBef>
              <a:spcAft>
                <a:spcPts val="0"/>
              </a:spcAft>
              <a:buClr>
                <a:srgbClr val="CC7B16"/>
              </a:buClr>
              <a:buSzPts val="2000"/>
              <a:buChar char="❏"/>
            </a:pPr>
            <a:r>
              <a:rPr lang="en" sz="2000" b="1">
                <a:solidFill>
                  <a:srgbClr val="000000"/>
                </a:solidFill>
              </a:rPr>
              <a:t>716 </a:t>
            </a:r>
            <a:r>
              <a:rPr lang="en" sz="2000">
                <a:solidFill>
                  <a:srgbClr val="000000"/>
                </a:solidFill>
              </a:rPr>
              <a:t>St. Boniface leaves England to evangelize Germania.</a:t>
            </a:r>
            <a:endParaRPr sz="2000">
              <a:solidFill>
                <a:srgbClr val="000000"/>
              </a:solidFill>
            </a:endParaRPr>
          </a:p>
          <a:p>
            <a:pPr marL="457200" lvl="0" indent="-355600" rtl="0">
              <a:spcBef>
                <a:spcPts val="0"/>
              </a:spcBef>
              <a:spcAft>
                <a:spcPts val="0"/>
              </a:spcAft>
              <a:buClr>
                <a:srgbClr val="CC7B16"/>
              </a:buClr>
              <a:buSzPts val="2000"/>
              <a:buChar char="❏"/>
            </a:pPr>
            <a:r>
              <a:rPr lang="en" sz="2000" b="1">
                <a:solidFill>
                  <a:srgbClr val="000000"/>
                </a:solidFill>
              </a:rPr>
              <a:t>754 </a:t>
            </a:r>
            <a:r>
              <a:rPr lang="en" sz="2000">
                <a:solidFill>
                  <a:srgbClr val="000000"/>
                </a:solidFill>
              </a:rPr>
              <a:t>With St. Boniface’s help, the pope allies with the kings of the Franks. </a:t>
            </a:r>
            <a:endParaRPr sz="20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Human Dignity</a:t>
            </a:r>
            <a:endParaRPr/>
          </a:p>
        </p:txBody>
      </p:sp>
      <p:sp>
        <p:nvSpPr>
          <p:cNvPr id="160" name="Google Shape;160;p26"/>
          <p:cNvSpPr txBox="1">
            <a:spLocks noGrp="1"/>
          </p:cNvSpPr>
          <p:nvPr>
            <p:ph type="body" idx="1"/>
          </p:nvPr>
        </p:nvSpPr>
        <p:spPr>
          <a:xfrm>
            <a:off x="729450" y="1240675"/>
            <a:ext cx="8023200" cy="35790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The human body shares in the dignity of being made in God’s image because it is animated by a spiritual soul. The soul is that which can know and love God.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Together, our body and soul make up who we are as a unique human person. There is a beautiful unity between body and soul, which cannot be separated until death itself.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In fact, this soul, created by God at the moment of conception, is immortal. This means the soul does not die even when our earthly bodies do. Our souls will be reunited with the body at the final Resurrection. </a:t>
            </a:r>
            <a:endParaRPr sz="2000">
              <a:solidFill>
                <a:srgbClr val="4A4A4A"/>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8"/>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8: AD 1000 to AD 1500 History</a:t>
            </a:r>
            <a:endParaRPr/>
          </a:p>
        </p:txBody>
      </p:sp>
      <p:sp>
        <p:nvSpPr>
          <p:cNvPr id="421" name="Google Shape;421;p68"/>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422" name="Google Shape;422;p68"/>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Great Schism</a:t>
            </a:r>
            <a:endParaRPr/>
          </a:p>
        </p:txBody>
      </p:sp>
      <p:sp>
        <p:nvSpPr>
          <p:cNvPr id="428" name="Google Shape;428;p69"/>
          <p:cNvSpPr txBox="1">
            <a:spLocks noGrp="1"/>
          </p:cNvSpPr>
          <p:nvPr>
            <p:ph type="body" idx="1"/>
          </p:nvPr>
        </p:nvSpPr>
        <p:spPr>
          <a:xfrm>
            <a:off x="729450" y="1240675"/>
            <a:ext cx="80589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a:solidFill>
                  <a:srgbClr val="4A4A4A"/>
                </a:solidFill>
              </a:rPr>
              <a:t>In 1054, Eastern Christians separated from the Roman Catholic Church. This event is often called the Great Schism or Eastern Schism. A schism is a split or division over differences of opinion or belief.</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a:solidFill>
                  <a:srgbClr val="4A4A4A"/>
                </a:solidFill>
              </a:rPr>
              <a:t>The faith of the Eastern Christians came to be called Orthodox Christianity.</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a:solidFill>
                  <a:srgbClr val="4A4A4A"/>
                </a:solidFill>
              </a:rPr>
              <a:t>The schism did not happen suddenly. As the last several lessons have shown, its causes had been building for centuries. For example:</a:t>
            </a:r>
            <a:endParaRPr sz="1800">
              <a:solidFill>
                <a:srgbClr val="4A4A4A"/>
              </a:solidFill>
            </a:endParaRPr>
          </a:p>
          <a:p>
            <a:pPr marL="914400" lvl="1" indent="-342900" rtl="0">
              <a:spcBef>
                <a:spcPts val="0"/>
              </a:spcBef>
              <a:spcAft>
                <a:spcPts val="0"/>
              </a:spcAft>
              <a:buClr>
                <a:srgbClr val="CC7B16"/>
              </a:buClr>
              <a:buSzPts val="1800"/>
              <a:buFont typeface="Arial"/>
              <a:buChar char="❏"/>
            </a:pPr>
            <a:r>
              <a:rPr lang="en" sz="1800">
                <a:solidFill>
                  <a:srgbClr val="4A4A4A"/>
                </a:solidFill>
              </a:rPr>
              <a:t>Language differences led to misunderstandings and suspicion. (Most in the East, including the clergy, spoke only Greek, and almost everyone in the West, including the clergy, spoke only Latin.)		</a:t>
            </a:r>
            <a:endParaRPr sz="1800">
              <a:solidFill>
                <a:srgbClr val="4A4A4A"/>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Great Schism</a:t>
            </a:r>
            <a:endParaRPr/>
          </a:p>
        </p:txBody>
      </p:sp>
      <p:sp>
        <p:nvSpPr>
          <p:cNvPr id="434" name="Google Shape;434;p70"/>
          <p:cNvSpPr txBox="1">
            <a:spLocks noGrp="1"/>
          </p:cNvSpPr>
          <p:nvPr>
            <p:ph type="body" idx="1"/>
          </p:nvPr>
        </p:nvSpPr>
        <p:spPr>
          <a:xfrm>
            <a:off x="729450" y="1164475"/>
            <a:ext cx="7688700" cy="3209400"/>
          </a:xfrm>
          <a:prstGeom prst="rect">
            <a:avLst/>
          </a:prstGeom>
        </p:spPr>
        <p:txBody>
          <a:bodyPr spcFirstLastPara="1" wrap="square" lIns="91425" tIns="91425" rIns="91425" bIns="91425" anchor="t" anchorCtr="0">
            <a:noAutofit/>
          </a:bodyPr>
          <a:lstStyle/>
          <a:p>
            <a:pPr marL="400050" indent="-285750">
              <a:buClr>
                <a:srgbClr val="CC7B16"/>
              </a:buClr>
              <a:buSzPts val="1800"/>
              <a:buFont typeface="Wingdings" panose="05000000000000000000" pitchFamily="2" charset="2"/>
              <a:buChar char="q"/>
            </a:pPr>
            <a:r>
              <a:rPr lang="en" sz="1800" dirty="0">
                <a:solidFill>
                  <a:srgbClr val="4A4A4A"/>
                </a:solidFill>
              </a:rPr>
              <a:t>The early Church had patriarchs, who were bishops of special dignity, of Rome, Antioch, Jerusalem, Alexandria, and Constantinople. Eastern Catholics believed that the pope was first among equals but did not believe the pope had authority over them.</a:t>
            </a:r>
            <a:endParaRPr lang="en" sz="1800" dirty="0"/>
          </a:p>
          <a:p>
            <a:pPr marL="400050" indent="-285750">
              <a:buClr>
                <a:srgbClr val="CC7B16"/>
              </a:buClr>
              <a:buSzPts val="1800"/>
              <a:buFont typeface="Wingdings" panose="05000000000000000000" pitchFamily="2" charset="2"/>
              <a:buChar char="q"/>
            </a:pPr>
            <a:r>
              <a:rPr lang="en" sz="1800" dirty="0">
                <a:solidFill>
                  <a:srgbClr val="4A4A4A"/>
                </a:solidFill>
              </a:rPr>
              <a:t>Although there are theological differences between Roman Catholicism and Orthodoxy, there is no doctrinal reason for the schism. It is not a heresy. The Catholic Church considers the Sacraments of the Orthodox Church valid.</a:t>
            </a:r>
            <a:endParaRPr sz="1800" dirty="0">
              <a:solidFill>
                <a:srgbClr val="4A4A4A"/>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Great Schism</a:t>
            </a:r>
            <a:endParaRPr/>
          </a:p>
        </p:txBody>
      </p:sp>
      <p:sp>
        <p:nvSpPr>
          <p:cNvPr id="440" name="Google Shape;440;p7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Through the years, many popes and patriarchs have engaged in dialogue, praying for the Holy Spirit to help reestablish the unity of the first 1,000 years of Christianity. Pope John Paul II urged that the Church should “breathe with her two lungs” — the East and West.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7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446" name="Google Shape;446;p72"/>
          <p:cNvSpPr txBox="1">
            <a:spLocks noGrp="1"/>
          </p:cNvSpPr>
          <p:nvPr>
            <p:ph type="body" idx="1"/>
          </p:nvPr>
        </p:nvSpPr>
        <p:spPr>
          <a:xfrm>
            <a:off x="729450" y="1088275"/>
            <a:ext cx="7688700" cy="34788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dirty="0">
                <a:solidFill>
                  <a:srgbClr val="4A4A4A"/>
                </a:solidFill>
              </a:rPr>
              <a:t>1000 Muslims control two-thirds of the ancient Christian world.</a:t>
            </a:r>
            <a:endParaRPr sz="1800" b="1"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1054 Eastern Schism.</a:t>
            </a:r>
            <a:endParaRPr sz="1800" b="1" dirty="0">
              <a:solidFill>
                <a:srgbClr val="4A4A4A"/>
              </a:solidFill>
            </a:endParaRPr>
          </a:p>
          <a:p>
            <a:pPr marL="457200" lvl="0" indent="-342900" rtl="0">
              <a:spcBef>
                <a:spcPts val="0"/>
              </a:spcBef>
              <a:spcAft>
                <a:spcPts val="0"/>
              </a:spcAft>
              <a:buClr>
                <a:srgbClr val="CC7B16"/>
              </a:buClr>
              <a:buSzPts val="1800"/>
              <a:buChar char="❏"/>
            </a:pPr>
            <a:r>
              <a:rPr lang="en" sz="1800" b="1" dirty="0">
                <a:solidFill>
                  <a:srgbClr val="4A4A4A"/>
                </a:solidFill>
              </a:rPr>
              <a:t>1073 St. Gregory VII elected pope.</a:t>
            </a:r>
            <a:r>
              <a:rPr lang="en" sz="1800" dirty="0">
                <a:solidFill>
                  <a:srgbClr val="4A4A4A"/>
                </a:solidFill>
              </a:rPr>
              <a:t>				</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1088 First universities founded. </a:t>
            </a:r>
            <a:r>
              <a:rPr lang="en" sz="1800" dirty="0">
                <a:solidFill>
                  <a:srgbClr val="4A4A4A"/>
                </a:solidFill>
              </a:rPr>
              <a:t>In Bologna (Italy, 1088), Paris (France, 1096), and Oxford (England, 1096)</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1094 The Byzantine emperor in Constantinople asks the West for aid against Muslim armies.</a:t>
            </a:r>
            <a:endParaRPr sz="1800" b="1"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1095 Pope Urban II calls for a Crusade, and Christians temporarily capture Jerusalem. </a:t>
            </a:r>
            <a:r>
              <a:rPr lang="en" sz="1800" dirty="0">
                <a:solidFill>
                  <a:srgbClr val="4A4A4A"/>
                </a:solidFill>
              </a:rPr>
              <a:t>“For your brethren who live in the east are in urgent need of your help, and you must hasten to give them the aid which has often been promised them.”</a:t>
            </a:r>
            <a:endParaRPr sz="1800" dirty="0">
              <a:solidFill>
                <a:srgbClr val="4A4A4A"/>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452" name="Google Shape;452;p73"/>
          <p:cNvSpPr txBox="1">
            <a:spLocks noGrp="1"/>
          </p:cNvSpPr>
          <p:nvPr>
            <p:ph type="body" idx="1"/>
          </p:nvPr>
        </p:nvSpPr>
        <p:spPr>
          <a:xfrm>
            <a:off x="729450" y="1393075"/>
            <a:ext cx="80409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1144 First Gothic cathedral completed. </a:t>
            </a:r>
            <a:r>
              <a:rPr lang="en" sz="1800">
                <a:solidFill>
                  <a:srgbClr val="4A4A4A"/>
                </a:solidFill>
              </a:rPr>
              <a:t>The Basilica of St. Denis is completed near Paris.</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1147, 1192 Second and Third Crusades. </a:t>
            </a:r>
            <a:r>
              <a:rPr lang="en" sz="1800">
                <a:solidFill>
                  <a:srgbClr val="4A4A4A"/>
                </a:solidFill>
              </a:rPr>
              <a:t>As a result of the reconquering of the region by Muslim armies, French and German Kings promoted a series of campaigns to retake Jerusalem. Most crusaders returned after just a year. King Richard the Lionhearted of England battled the Muslim sultan Saladin. Under the Treaty of Jaffa, a three-year truce guaranteed the safe passage of Muslim and Christian pilgrims through the Holy Land, but the real prize — territorial control itself — went to Saladin, who kept control of Jerusalem.</a:t>
            </a:r>
            <a:endParaRPr sz="1800">
              <a:solidFill>
                <a:srgbClr val="4A4A4A"/>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458" name="Google Shape;458;p74"/>
          <p:cNvSpPr txBox="1">
            <a:spLocks noGrp="1"/>
          </p:cNvSpPr>
          <p:nvPr>
            <p:ph type="body" idx="1"/>
          </p:nvPr>
        </p:nvSpPr>
        <p:spPr>
          <a:xfrm>
            <a:off x="729450" y="1164475"/>
            <a:ext cx="7898700" cy="35727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1204 Crusaders from the Fourth Crusade (1202) sack Constantinople. </a:t>
            </a:r>
            <a:r>
              <a:rPr lang="en" sz="1800">
                <a:solidFill>
                  <a:srgbClr val="4A4A4A"/>
                </a:solidFill>
              </a:rPr>
              <a:t>The Fourth Crusade was launched with the intent to capture Egypt from the Muslims. But crusaders from the West instead sacked Constantinople to collect money they had been promised. East and West became even more divided from each other.</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1229 The Inquisition founded.</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1300 The Renaissance begins. </a:t>
            </a:r>
            <a:r>
              <a:rPr lang="en" sz="1800">
                <a:solidFill>
                  <a:srgbClr val="4A4A4A"/>
                </a:solidFill>
              </a:rPr>
              <a:t>A period of cultural flourishing based on a rediscovery of classical philosophy begins in Italy and spreads throughout Western Europe. Centuries later, historians would look back on this period and call it the Renaissance, which means “rebirth” in French.</a:t>
            </a:r>
            <a:endParaRPr sz="1800">
              <a:solidFill>
                <a:srgbClr val="4A4A4A"/>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464" name="Google Shape;464;p75"/>
          <p:cNvSpPr txBox="1">
            <a:spLocks noGrp="1"/>
          </p:cNvSpPr>
          <p:nvPr>
            <p:ph type="body" idx="1"/>
          </p:nvPr>
        </p:nvSpPr>
        <p:spPr>
          <a:xfrm>
            <a:off x="729450" y="1393075"/>
            <a:ext cx="789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1347 Bubonic plague arrives in Europe.</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1453 Muslims conquer Constantinople and turn Hagia Sophia into a mosque. </a:t>
            </a:r>
            <a:r>
              <a:rPr lang="en" sz="1800">
                <a:solidFill>
                  <a:srgbClr val="4A4A4A"/>
                </a:solidFill>
              </a:rPr>
              <a:t>Hagia Sophia is now a museum. </a:t>
            </a:r>
            <a:endParaRPr sz="1800">
              <a:solidFill>
                <a:srgbClr val="4A4A4A"/>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Lessons from Church History</a:t>
            </a:r>
            <a:endParaRPr/>
          </a:p>
        </p:txBody>
      </p:sp>
      <p:sp>
        <p:nvSpPr>
          <p:cNvPr id="470" name="Google Shape;470;p76"/>
          <p:cNvSpPr txBox="1">
            <a:spLocks noGrp="1"/>
          </p:cNvSpPr>
          <p:nvPr>
            <p:ph type="body" idx="1"/>
          </p:nvPr>
        </p:nvSpPr>
        <p:spPr>
          <a:xfrm>
            <a:off x="729450" y="1164475"/>
            <a:ext cx="7688700" cy="3514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a:solidFill>
                  <a:srgbClr val="4A4A4A"/>
                </a:solidFill>
              </a:rPr>
              <a:t>We can learn these lessons from this period in Church history: </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Western civilization was preserved through the Dark Ages, and Christianity especially flourished in the eleventh through thirteenth centuries, as seen by the founding of universities, the completion of the first Gothic cathedrals, and the founding of the Franciscan and Dominican Orders.</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The Church is made up of people who are sinners. Christ and St. Paul warned us that there would be false prophets and power-hungry people among Church leaders (Matthew 7:15; Acts 20:29).</a:t>
            </a:r>
            <a:endParaRPr sz="1800">
              <a:solidFill>
                <a:srgbClr val="4A4A4A"/>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Lessons from Church History</a:t>
            </a:r>
            <a:endParaRPr/>
          </a:p>
        </p:txBody>
      </p:sp>
      <p:sp>
        <p:nvSpPr>
          <p:cNvPr id="476" name="Google Shape;476;p7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914400" lvl="0" indent="-342900" rtl="0">
              <a:spcBef>
                <a:spcPts val="0"/>
              </a:spcBef>
              <a:spcAft>
                <a:spcPts val="0"/>
              </a:spcAft>
              <a:buClr>
                <a:srgbClr val="CC7B16"/>
              </a:buClr>
              <a:buSzPts val="1800"/>
              <a:buChar char="❏"/>
            </a:pPr>
            <a:r>
              <a:rPr lang="en" sz="1800">
                <a:solidFill>
                  <a:srgbClr val="4A4A4A"/>
                </a:solidFill>
              </a:rPr>
              <a:t>The ends do not justify the means. Torture is not acceptable even if it produces “confessions” of wrongdoing.</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Religious belief cannot be forced.</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It may be easier to break a people apart than it is to reunite them.</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What unites East and West is greater than what divides us.</a:t>
            </a:r>
            <a:endParaRPr sz="1800">
              <a:solidFill>
                <a:srgbClr val="4A4A4A"/>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Gift of Self</a:t>
            </a:r>
            <a:endParaRPr/>
          </a:p>
        </p:txBody>
      </p:sp>
      <p:sp>
        <p:nvSpPr>
          <p:cNvPr id="166" name="Google Shape;166;p2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rgbClr val="CC7B16"/>
              </a:buClr>
              <a:buSzPts val="2400"/>
              <a:buChar char="❏"/>
            </a:pPr>
            <a:r>
              <a:rPr lang="en" sz="2400">
                <a:solidFill>
                  <a:srgbClr val="4A4A4A"/>
                </a:solidFill>
              </a:rPr>
              <a:t>Read Genesis 2:18, 21-24</a:t>
            </a:r>
            <a:endParaRPr sz="2400">
              <a:solidFill>
                <a:srgbClr val="4A4A4A"/>
              </a:solidFill>
            </a:endParaRPr>
          </a:p>
          <a:p>
            <a:pPr marL="457200" lvl="0" indent="-381000" rtl="0">
              <a:spcBef>
                <a:spcPts val="0"/>
              </a:spcBef>
              <a:spcAft>
                <a:spcPts val="0"/>
              </a:spcAft>
              <a:buClr>
                <a:srgbClr val="CC7B16"/>
              </a:buClr>
              <a:buSzPts val="2400"/>
              <a:buChar char="❏"/>
            </a:pPr>
            <a:r>
              <a:rPr lang="en" sz="2400">
                <a:solidFill>
                  <a:srgbClr val="4A4A4A"/>
                </a:solidFill>
              </a:rPr>
              <a:t>In one of the four most important documents from the Second Vatican Council, the Pastoral Constitution on the Church and the Modern World, </a:t>
            </a:r>
            <a:r>
              <a:rPr lang="en" sz="2400" i="1">
                <a:solidFill>
                  <a:srgbClr val="4A4A4A"/>
                </a:solidFill>
              </a:rPr>
              <a:t>Gaudium et Spes</a:t>
            </a:r>
            <a:r>
              <a:rPr lang="en" sz="2400">
                <a:solidFill>
                  <a:srgbClr val="4A4A4A"/>
                </a:solidFill>
              </a:rPr>
              <a:t>, the council fathers proclaim that “[Man] cannot fully find himself, except through a sincere gift of himself” (GS 24).</a:t>
            </a:r>
            <a:endParaRPr sz="2400">
              <a:solidFill>
                <a:srgbClr val="4A4A4A"/>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8"/>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9: AD 1000 to AD 1500: Witness of the Saints</a:t>
            </a:r>
            <a:endParaRPr/>
          </a:p>
        </p:txBody>
      </p:sp>
      <p:sp>
        <p:nvSpPr>
          <p:cNvPr id="482" name="Google Shape;482;p78"/>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483" name="Google Shape;483;p78"/>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489" name="Google Shape;489;p79"/>
          <p:cNvSpPr txBox="1">
            <a:spLocks noGrp="1"/>
          </p:cNvSpPr>
          <p:nvPr>
            <p:ph type="body" idx="1"/>
          </p:nvPr>
        </p:nvSpPr>
        <p:spPr>
          <a:xfrm>
            <a:off x="729450" y="1164475"/>
            <a:ext cx="7688700" cy="35271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b="1">
                <a:solidFill>
                  <a:srgbClr val="4A4A4A"/>
                </a:solidFill>
              </a:rPr>
              <a:t>1073 </a:t>
            </a:r>
            <a:r>
              <a:rPr lang="en" sz="2000">
                <a:solidFill>
                  <a:srgbClr val="4A4A4A"/>
                </a:solidFill>
              </a:rPr>
              <a:t>Pope St. Gregory VII excommunicates Holy Roman Emperor Henry IV. </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1209 </a:t>
            </a:r>
            <a:r>
              <a:rPr lang="en" sz="2000">
                <a:solidFill>
                  <a:srgbClr val="4A4A4A"/>
                </a:solidFill>
              </a:rPr>
              <a:t>Franciscan Order founded by St. Francis of Assisi.</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1216 </a:t>
            </a:r>
            <a:r>
              <a:rPr lang="en" sz="2000">
                <a:solidFill>
                  <a:srgbClr val="4A4A4A"/>
                </a:solidFill>
              </a:rPr>
              <a:t>Dominican Order founded by St. Dominic.</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1265-1274 </a:t>
            </a:r>
            <a:r>
              <a:rPr lang="en" sz="2000">
                <a:solidFill>
                  <a:srgbClr val="4A4A4A"/>
                </a:solidFill>
              </a:rPr>
              <a:t>St. Thomas Aquinas writes the </a:t>
            </a:r>
            <a:r>
              <a:rPr lang="en" sz="2000" i="1">
                <a:solidFill>
                  <a:srgbClr val="4A4A4A"/>
                </a:solidFill>
              </a:rPr>
              <a:t>Summa Theologica</a:t>
            </a:r>
            <a:r>
              <a:rPr lang="en" sz="2000">
                <a:solidFill>
                  <a:srgbClr val="4A4A4A"/>
                </a:solidFill>
              </a:rPr>
              <a:t>.</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1368 </a:t>
            </a:r>
            <a:r>
              <a:rPr lang="en" sz="2000">
                <a:solidFill>
                  <a:srgbClr val="4A4A4A"/>
                </a:solidFill>
              </a:rPr>
              <a:t>St. Catherine of Siena cares for the sick and buries the dead when the plague strikes Siena.</a:t>
            </a:r>
            <a:endParaRPr sz="2000">
              <a:solidFill>
                <a:srgbClr val="4A4A4A"/>
              </a:solidFill>
            </a:endParaRPr>
          </a:p>
          <a:p>
            <a:pPr marL="457200" lvl="0" indent="-355600" rtl="0">
              <a:spcBef>
                <a:spcPts val="0"/>
              </a:spcBef>
              <a:spcAft>
                <a:spcPts val="0"/>
              </a:spcAft>
              <a:buClr>
                <a:srgbClr val="CC7B16"/>
              </a:buClr>
              <a:buSzPts val="2000"/>
              <a:buChar char="❏"/>
            </a:pPr>
            <a:r>
              <a:rPr lang="en" sz="2000" b="1">
                <a:solidFill>
                  <a:srgbClr val="4A4A4A"/>
                </a:solidFill>
              </a:rPr>
              <a:t>1377 </a:t>
            </a:r>
            <a:r>
              <a:rPr lang="en" sz="2000">
                <a:solidFill>
                  <a:srgbClr val="4A4A4A"/>
                </a:solidFill>
              </a:rPr>
              <a:t>St. Catherine of Siena convinces the pope to return the papacy to Rome. </a:t>
            </a:r>
            <a:endParaRPr sz="2000">
              <a:solidFill>
                <a:srgbClr val="4A4A4A"/>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80"/>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10: AD 1500 to 1800 History</a:t>
            </a:r>
            <a:endParaRPr/>
          </a:p>
        </p:txBody>
      </p:sp>
      <p:sp>
        <p:nvSpPr>
          <p:cNvPr id="495" name="Google Shape;495;p80"/>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496" name="Google Shape;496;p80"/>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Reformation</a:t>
            </a:r>
            <a:endParaRPr/>
          </a:p>
        </p:txBody>
      </p:sp>
      <p:sp>
        <p:nvSpPr>
          <p:cNvPr id="502" name="Google Shape;502;p8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dirty="0">
                <a:solidFill>
                  <a:srgbClr val="4A4A4A"/>
                </a:solidFill>
              </a:rPr>
              <a:t>Protestant</a:t>
            </a:r>
            <a:endParaRPr sz="1800" dirty="0">
              <a:solidFill>
                <a:srgbClr val="4A4A4A"/>
              </a:solidFill>
            </a:endParaRPr>
          </a:p>
          <a:p>
            <a:pPr marL="457200" lvl="0" indent="-342900" rtl="0">
              <a:spcBef>
                <a:spcPts val="0"/>
              </a:spcBef>
              <a:spcAft>
                <a:spcPts val="0"/>
              </a:spcAft>
              <a:buClr>
                <a:srgbClr val="CC7B16"/>
              </a:buClr>
              <a:buSzPts val="1800"/>
              <a:buChar char="❏"/>
            </a:pPr>
            <a:r>
              <a:rPr lang="en" sz="1800" dirty="0">
                <a:solidFill>
                  <a:srgbClr val="4A4A4A"/>
                </a:solidFill>
              </a:rPr>
              <a:t>Beginning in the sixteenth century, large numbers of Christians began to protest certain abuses in the Church. Many of the reasons for protest were justified. </a:t>
            </a:r>
            <a:endParaRPr sz="1800" dirty="0">
              <a:solidFill>
                <a:srgbClr val="4A4A4A"/>
              </a:solidFill>
            </a:endParaRPr>
          </a:p>
          <a:p>
            <a:pPr marL="457200" lvl="0" indent="-342900" rtl="0">
              <a:spcBef>
                <a:spcPts val="0"/>
              </a:spcBef>
              <a:spcAft>
                <a:spcPts val="0"/>
              </a:spcAft>
              <a:buClr>
                <a:srgbClr val="CC7B16"/>
              </a:buClr>
              <a:buSzPts val="1800"/>
              <a:buChar char="❏"/>
            </a:pPr>
            <a:r>
              <a:rPr lang="en" sz="1800" dirty="0">
                <a:solidFill>
                  <a:srgbClr val="4A4A4A"/>
                </a:solidFill>
              </a:rPr>
              <a:t>In response, the Church promised to make some reforms but failed to put them into practice. What could have been a good and holy effort to reform the Church turned tragically into a separation. While there have been certain rifts in the Church since the time of the Apostles, the split between East and West and the Reformation were unprecedented. </a:t>
            </a:r>
            <a:endParaRPr sz="1800" dirty="0">
              <a:solidFill>
                <a:srgbClr val="4A4A4A"/>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8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Reformation</a:t>
            </a:r>
            <a:endParaRPr/>
          </a:p>
        </p:txBody>
      </p:sp>
      <p:sp>
        <p:nvSpPr>
          <p:cNvPr id="508" name="Google Shape;508;p82"/>
          <p:cNvSpPr txBox="1">
            <a:spLocks noGrp="1"/>
          </p:cNvSpPr>
          <p:nvPr>
            <p:ph type="body" idx="1"/>
          </p:nvPr>
        </p:nvSpPr>
        <p:spPr>
          <a:xfrm>
            <a:off x="729450" y="11644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division of Christians is a tragedy that is caused by sin. The Catechism calls schisms and separations “ruptures that wound the unity of Christ’s Body”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But while there is disunity, there is also a certain communion. Baptized Christians who do not belong to the Catholic Church have a “certain, although imperfect, communion” with the Church.</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In the case of our Orthodox brothers, whom we learned about in the last lessons, the unity is so deep that we can share in a common celebration of the Eucharist. With our Protestant brothers, the division is, sadly, deeper. But it is not so deep that we cannot call each other brothers in the Lord. </a:t>
            </a:r>
            <a:endParaRPr sz="1800">
              <a:solidFill>
                <a:srgbClr val="4A4A4A"/>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Enlightenment</a:t>
            </a:r>
            <a:endParaRPr/>
          </a:p>
        </p:txBody>
      </p:sp>
      <p:sp>
        <p:nvSpPr>
          <p:cNvPr id="514" name="Google Shape;514;p8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Enlightenment refers to a time (approximately 1715-1789) when new philosophical ideas took hold in Europe. Many of these ideas were good and gave rise to the scientific method. In politics, these ideas led to good things such as government tolerance of religious differences and separation of powers.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In fact, the title historians later gave to this period, the “Enlightenment,” sounds like something good as though light were shining where it had been “dark” before. But the ideas that came out of the Enlightenment were not all good and did not all have good effects.</a:t>
            </a:r>
            <a:endParaRPr sz="1800">
              <a:solidFill>
                <a:srgbClr val="4A4A4A"/>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Enlightenment</a:t>
            </a:r>
            <a:endParaRPr/>
          </a:p>
        </p:txBody>
      </p:sp>
      <p:sp>
        <p:nvSpPr>
          <p:cNvPr id="520" name="Google Shape;520;p8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One of the greatest errors of the Enlightenment was to divide faith and reason. Before the Enlightenment, most people understood that faith and reason were not in opposition and in fact could not contradict each other.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We could know the truth through the use of our reason. The cosmos was orderly and knowable, and our task was to discover the principles and rules that governed it in disciplines such as physics, music, astronomy, and the like. </a:t>
            </a:r>
            <a:endParaRPr sz="1800">
              <a:solidFill>
                <a:srgbClr val="4A4A4A"/>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Enlightenment</a:t>
            </a:r>
            <a:endParaRPr/>
          </a:p>
        </p:txBody>
      </p:sp>
      <p:sp>
        <p:nvSpPr>
          <p:cNvPr id="526" name="Google Shape;526;p85"/>
          <p:cNvSpPr txBox="1">
            <a:spLocks noGrp="1"/>
          </p:cNvSpPr>
          <p:nvPr>
            <p:ph type="body" idx="1"/>
          </p:nvPr>
        </p:nvSpPr>
        <p:spPr>
          <a:xfrm>
            <a:off x="729450" y="1240675"/>
            <a:ext cx="82188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We could know the world God created and our place in it. Since we could know the truth, we could then live our lives in a way that conformed to it. Since the truth had been given by Jesus to the Church, the Church was the most important authority. The Holy Spirit’s guidance of the Church ensured that Popes taught without error on faith and morals.</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 Enlightenment questioned all of these concepts. Enlightenment philosophers started out by arguing that our societies should be based solely on reason rather than on the authority of the Church. The questioning of authority led to the questioning of tradition and, ultimately, the questioning and even denial of the existence of truth itself.</a:t>
            </a:r>
            <a:endParaRPr sz="1800">
              <a:solidFill>
                <a:srgbClr val="4A4A4A"/>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Enlightenment</a:t>
            </a:r>
            <a:endParaRPr/>
          </a:p>
        </p:txBody>
      </p:sp>
      <p:sp>
        <p:nvSpPr>
          <p:cNvPr id="532" name="Google Shape;532;p8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Since the Enlightenment, many people assume that something called “truth” does not exist (or if it does exist, it is unknowable). Therefore, they wrongly conclude, the world is what we make of it. </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The individual is the one who determines what is “true.” Our goal is no longer to discover the truth and bend our lives to it, but rather to “discover ourselves” and bend nature to our will. </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The French Revolution, which began with questioning of unjustly exercised authority and ended with the reign of terror, is considered the end of the Enlightenment.</a:t>
            </a:r>
            <a:endParaRPr sz="1800">
              <a:solidFill>
                <a:srgbClr val="4A4A4A"/>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8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Enlightenment</a:t>
            </a:r>
            <a:endParaRPr/>
          </a:p>
        </p:txBody>
      </p:sp>
      <p:sp>
        <p:nvSpPr>
          <p:cNvPr id="538" name="Google Shape;538;p8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There have always been those who believe that God does not exist, but the Enlightenment ushered in a specific kind of atheism (belief that there is no God). The scientific advances of the period,</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as well as the false division between faith and reason, led some to believe that humans were autonomous to the point of having no dependence on God. Yet, “to acknowledge God is in no way to oppose the dignity of man” since human dignity comes from being created in the image of God and is fulfilled by God in heaven (CCC 2126.</a:t>
            </a:r>
            <a:endParaRPr sz="1800">
              <a:solidFill>
                <a:srgbClr val="4A4A4A"/>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Gift of Self</a:t>
            </a:r>
            <a:endParaRPr/>
          </a:p>
        </p:txBody>
      </p:sp>
      <p:sp>
        <p:nvSpPr>
          <p:cNvPr id="172" name="Google Shape;172;p2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rgbClr val="CC7B16"/>
              </a:buClr>
              <a:buSzPts val="2400"/>
              <a:buChar char="❏"/>
            </a:pPr>
            <a:r>
              <a:rPr lang="en" sz="2400">
                <a:solidFill>
                  <a:srgbClr val="4A4A4A"/>
                </a:solidFill>
              </a:rPr>
              <a:t>We are created to give ourselves to another— to give love and to receive love. Think of a time when you were truly giving of yourself, maybe during a mission trip, or taking care of a loved one. How did it feel? God has ordained that when we make a selfless gift (thinking of only how to help others), we feel more “fully alive” than ever before.		</a:t>
            </a:r>
            <a:endParaRPr sz="2400">
              <a:solidFill>
                <a:srgbClr val="4A4A4A"/>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Enlightenment</a:t>
            </a:r>
            <a:endParaRPr/>
          </a:p>
        </p:txBody>
      </p:sp>
      <p:sp>
        <p:nvSpPr>
          <p:cNvPr id="544" name="Google Shape;544;p8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truth is that we can know God through reason, but we need to be enlightened by revelation in order to know Him more fully. The Church is also not, as some believe, anti-science. Rather, the Church teaches clearly that science and technology are precious resources when they are placed at the service of humanity.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But scientific research must respect moral principles and the dignity of all human life. And we must always remember that science alone cannot tell us anything about the meaning of life. It can give us a how, but not a why. Furthermore, science is not the only way or even always the best way to make sense of the world. </a:t>
            </a:r>
            <a:endParaRPr sz="1800">
              <a:solidFill>
                <a:srgbClr val="4A4A4A"/>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Enlightenment</a:t>
            </a:r>
            <a:endParaRPr/>
          </a:p>
        </p:txBody>
      </p:sp>
      <p:sp>
        <p:nvSpPr>
          <p:cNvPr id="550" name="Google Shape;550;p8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There are many true, good, and beautiful things that we can and should not try to prove with science; for example, art, poetry, music, faith, hope, and love.</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It can be hard to analyze Enlightenment philosophies critically because we are living in a world heavily influenced by the Enlightenment (or by the logical progression of its ideas, such as relativism). It is often most challenging to uncover the assumptions we make in our own thinking, because we’ve often taken them on uncritically, or without even knowing.</a:t>
            </a:r>
            <a:endParaRPr sz="1800">
              <a:solidFill>
                <a:srgbClr val="4A4A4A"/>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9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556" name="Google Shape;556;p9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1440 Printing press invented.</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1492 Christopher Columbus sails for North America.</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1513 Ponce de León of Spain founds St. Augustine, Florida. </a:t>
            </a:r>
            <a:r>
              <a:rPr lang="en" sz="1800">
                <a:solidFill>
                  <a:srgbClr val="4A4A4A"/>
                </a:solidFill>
              </a:rPr>
              <a:t>St. Augustine, named for St. Augustine of Hippo, was the first European settlement in what is now the United States.</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1517 Martin Luther presents the 95 Theses. </a:t>
            </a:r>
            <a:r>
              <a:rPr lang="en" sz="1800">
                <a:solidFill>
                  <a:srgbClr val="4A4A4A"/>
                </a:solidFill>
              </a:rPr>
              <a:t>In this document, Luther presented what he saw as abusive practices in the Catholic Church.</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b="1">
                <a:solidFill>
                  <a:srgbClr val="4A4A4A"/>
                </a:solidFill>
              </a:rPr>
              <a:t>1520  Luther denies the authority of the pope to interpret Scripture.</a:t>
            </a:r>
            <a:endParaRPr sz="1800">
              <a:solidFill>
                <a:srgbClr val="4A4A4A"/>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9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562" name="Google Shape;562;p9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b="1">
                <a:solidFill>
                  <a:srgbClr val="4A4A4A"/>
                </a:solidFill>
              </a:rPr>
              <a:t>1521  Luther is excommunicated.</a:t>
            </a:r>
            <a:r>
              <a:rPr lang="en" sz="1800">
                <a:solidFill>
                  <a:srgbClr val="4A4A4A"/>
                </a:solidFill>
              </a:rPr>
              <a:t>		</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b="1">
                <a:solidFill>
                  <a:srgbClr val="4A4A4A"/>
                </a:solidFill>
              </a:rPr>
              <a:t>1522  Luther translates the Bible into German. </a:t>
            </a:r>
            <a:r>
              <a:rPr lang="en" sz="1800">
                <a:solidFill>
                  <a:srgbClr val="4A4A4A"/>
                </a:solidFill>
              </a:rPr>
              <a:t>Luther removed seven Old Testament books Tobit, Judith, and accabees, Wisdom, Sirach, and Baruch. He also tried to change the New Testament by moving the letter of James, the letter to the Hebrews, the letters of John, and the book of Revelation into an appendix.</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b="1">
                <a:solidFill>
                  <a:srgbClr val="4A4A4A"/>
                </a:solidFill>
              </a:rPr>
              <a:t>1545-1563 Council of Trent.</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1611 The King James Bible becomes the Bible of the Church of England. </a:t>
            </a:r>
            <a:endParaRPr sz="1800">
              <a:solidFill>
                <a:srgbClr val="4A4A4A"/>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9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568" name="Google Shape;568;p92"/>
          <p:cNvSpPr txBox="1">
            <a:spLocks noGrp="1"/>
          </p:cNvSpPr>
          <p:nvPr>
            <p:ph type="body" idx="1"/>
          </p:nvPr>
        </p:nvSpPr>
        <p:spPr>
          <a:xfrm>
            <a:off x="729450" y="1088275"/>
            <a:ext cx="7688700" cy="34836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b="1">
                <a:solidFill>
                  <a:srgbClr val="4A4A4A"/>
                </a:solidFill>
              </a:rPr>
              <a:t>1622 The Mayflower sets sail from England to North America. </a:t>
            </a:r>
            <a:r>
              <a:rPr lang="en" sz="1800">
                <a:solidFill>
                  <a:srgbClr val="4A4A4A"/>
                </a:solidFill>
              </a:rPr>
              <a:t>Separtists wishing to further “purify” the Church of England of Catholic in uence leave for North America on the Mayflower. They hoped their colony would be a “city on a hill” an example to the Church of England of the need for further reform. In the New World, many would be persecuted for their faith. ost of the rst British colonies in North America legally exclude Catholics, Quakers, and others from participation in public life.</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1634 The Colony of Maryland is established. </a:t>
            </a:r>
            <a:r>
              <a:rPr lang="en" sz="1800">
                <a:solidFill>
                  <a:srgbClr val="4A4A4A"/>
                </a:solidFill>
              </a:rPr>
              <a:t>Maryland will be the first colony to allow religious freedom for Catholics. Jesuit priests there will offer the first Holy Mass in the British colonies.</a:t>
            </a:r>
            <a:endParaRPr sz="1800">
              <a:solidFill>
                <a:srgbClr val="4A4A4A"/>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9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574" name="Google Shape;574;p93"/>
          <p:cNvSpPr txBox="1">
            <a:spLocks noGrp="1"/>
          </p:cNvSpPr>
          <p:nvPr>
            <p:ph type="body" idx="1"/>
          </p:nvPr>
        </p:nvSpPr>
        <p:spPr>
          <a:xfrm>
            <a:off x="729450" y="1088275"/>
            <a:ext cx="7688700" cy="34836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1689 England overthrows its Catholic king and bans any future Catholic monarchs. </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1704 Maryland outlaws the public practice of Catholicism in the colony.</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1776 British colonies in North America declare their independence.</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1789 The French Revolution begins.</a:t>
            </a:r>
            <a:r>
              <a:rPr lang="en" sz="1800">
                <a:solidFill>
                  <a:srgbClr val="4A4A4A"/>
                </a:solidFill>
              </a:rPr>
              <a:t> One of the goals of the revolution was to turn France into a completely secular nation and rid it of Christianity. Church property was seized, and many priests and religious were persecuted, imprisoned, and killed.</a:t>
            </a:r>
            <a:endParaRPr sz="1800">
              <a:solidFill>
                <a:srgbClr val="4A4A4A"/>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9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580" name="Google Shape;580;p94"/>
          <p:cNvSpPr txBox="1">
            <a:spLocks noGrp="1"/>
          </p:cNvSpPr>
          <p:nvPr>
            <p:ph type="body" idx="1"/>
          </p:nvPr>
        </p:nvSpPr>
        <p:spPr>
          <a:xfrm>
            <a:off x="729450" y="1088275"/>
            <a:ext cx="7688700" cy="34836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a:solidFill>
                  <a:srgbClr val="4A4A4A"/>
                </a:solidFill>
              </a:rPr>
              <a:t>The U.S. Constitution prevents religious tests for national office</a:t>
            </a:r>
            <a:endParaRPr sz="1800" b="1">
              <a:solidFill>
                <a:srgbClr val="4A4A4A"/>
              </a:solidFill>
            </a:endParaRPr>
          </a:p>
          <a:p>
            <a:pPr marL="457200" lvl="0" indent="-342900" rtl="0">
              <a:spcBef>
                <a:spcPts val="0"/>
              </a:spcBef>
              <a:spcAft>
                <a:spcPts val="0"/>
              </a:spcAft>
              <a:buClr>
                <a:srgbClr val="CC7B16"/>
              </a:buClr>
              <a:buSzPts val="1800"/>
              <a:buFont typeface="Arial"/>
              <a:buChar char="❏"/>
            </a:pPr>
            <a:r>
              <a:rPr lang="en" sz="1800" b="1">
                <a:solidFill>
                  <a:srgbClr val="4A4A4A"/>
                </a:solidFill>
              </a:rPr>
              <a:t>1791 The First Amendment protects free religious exercise in the U.S. and prevents the national government from establishing a religion. </a:t>
            </a:r>
            <a:r>
              <a:rPr lang="en" sz="1800">
                <a:solidFill>
                  <a:srgbClr val="4A4A4A"/>
                </a:solidFill>
              </a:rPr>
              <a:t>States were free to keep their established churches, and many did into the early 1800s.</a:t>
            </a:r>
            <a:endParaRPr sz="1800">
              <a:solidFill>
                <a:srgbClr val="4A4A4A"/>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9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Lessons from Church History</a:t>
            </a:r>
            <a:endParaRPr/>
          </a:p>
        </p:txBody>
      </p:sp>
      <p:sp>
        <p:nvSpPr>
          <p:cNvPr id="586" name="Google Shape;586;p9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a:solidFill>
                  <a:srgbClr val="4A4A4A"/>
                </a:solidFill>
              </a:rPr>
              <a:t>We can learn these lessons from this period in Church history: </a:t>
            </a:r>
            <a:endParaRPr sz="1800">
              <a:solidFill>
                <a:srgbClr val="4A4A4A"/>
              </a:solidFill>
            </a:endParaRPr>
          </a:p>
          <a:p>
            <a:pPr marL="914400" lvl="1" indent="-342900" rtl="0">
              <a:spcBef>
                <a:spcPts val="0"/>
              </a:spcBef>
              <a:spcAft>
                <a:spcPts val="0"/>
              </a:spcAft>
              <a:buClr>
                <a:srgbClr val="CC7B16"/>
              </a:buClr>
              <a:buSzPts val="1800"/>
              <a:buFont typeface="Arimo"/>
              <a:buChar char="❏"/>
            </a:pPr>
            <a:r>
              <a:rPr lang="en" sz="1800">
                <a:solidFill>
                  <a:srgbClr val="4A4A4A"/>
                </a:solidFill>
              </a:rPr>
              <a:t>The Protestant belief that individuals could interpret Scripture on their own not only led to the establishment of the Lutheran Church but also led increasing numbers of Christians to break away from established Protestant churches to form new ones, and new ones from there, including Calvinists, Baptists, Presbyterians, Methodists, and many others. There are thousands of Protestant denominations.					 											</a:t>
            </a:r>
            <a:endParaRPr sz="1800">
              <a:solidFill>
                <a:srgbClr val="4A4A4A"/>
              </a:solidFill>
            </a:endParaRPr>
          </a:p>
          <a:p>
            <a:pPr marL="0" lvl="0" indent="0" rtl="0">
              <a:spcBef>
                <a:spcPts val="1600"/>
              </a:spcBef>
              <a:spcAft>
                <a:spcPts val="0"/>
              </a:spcAft>
              <a:buNone/>
            </a:pPr>
            <a:r>
              <a:rPr lang="en" sz="1800">
                <a:solidFill>
                  <a:srgbClr val="4A4A4A"/>
                </a:solidFill>
              </a:rPr>
              <a:t>						 					</a:t>
            </a:r>
            <a:endParaRPr sz="1800">
              <a:solidFill>
                <a:srgbClr val="4A4A4A"/>
              </a:solidFill>
            </a:endParaRPr>
          </a:p>
          <a:p>
            <a:pPr marL="0" lvl="0" indent="0" rtl="0">
              <a:spcBef>
                <a:spcPts val="0"/>
              </a:spcBef>
              <a:spcAft>
                <a:spcPts val="0"/>
              </a:spcAft>
              <a:buNone/>
            </a:pPr>
            <a:r>
              <a:rPr lang="en" sz="1800">
                <a:solidFill>
                  <a:srgbClr val="4A4A4A"/>
                </a:solidFill>
              </a:rPr>
              <a:t>				</a:t>
            </a:r>
            <a:endParaRPr sz="1800">
              <a:solidFill>
                <a:srgbClr val="4A4A4A"/>
              </a:solidFill>
            </a:endParaRPr>
          </a:p>
          <a:p>
            <a:pPr marL="0" lvl="0" indent="0" rtl="0">
              <a:spcBef>
                <a:spcPts val="1600"/>
              </a:spcBef>
              <a:spcAft>
                <a:spcPts val="0"/>
              </a:spcAft>
              <a:buNone/>
            </a:pPr>
            <a:r>
              <a:rPr lang="en" sz="1800">
                <a:solidFill>
                  <a:srgbClr val="4A4A4A"/>
                </a:solidFill>
              </a:rPr>
              <a:t>			</a:t>
            </a:r>
            <a:endParaRPr sz="1800">
              <a:solidFill>
                <a:srgbClr val="4A4A4A"/>
              </a:solidFill>
            </a:endParaRPr>
          </a:p>
          <a:p>
            <a:pPr marL="0" lvl="0" indent="0" rtl="0">
              <a:spcBef>
                <a:spcPts val="1600"/>
              </a:spcBef>
              <a:spcAft>
                <a:spcPts val="0"/>
              </a:spcAft>
              <a:buNone/>
            </a:pPr>
            <a:r>
              <a:rPr lang="en" sz="1800">
                <a:solidFill>
                  <a:srgbClr val="4A4A4A"/>
                </a:solidFill>
              </a:rPr>
              <a:t>		</a:t>
            </a:r>
            <a:endParaRPr sz="1800">
              <a:solidFill>
                <a:srgbClr val="4A4A4A"/>
              </a:solidFill>
            </a:endParaRPr>
          </a:p>
          <a:p>
            <a:pPr marL="0" lvl="0" indent="0">
              <a:spcBef>
                <a:spcPts val="1600"/>
              </a:spcBef>
              <a:spcAft>
                <a:spcPts val="1600"/>
              </a:spcAft>
              <a:buNone/>
            </a:pPr>
            <a:endParaRPr sz="1800">
              <a:solidFill>
                <a:srgbClr val="4A4A4A"/>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9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Lessons from Church History</a:t>
            </a:r>
            <a:endParaRPr/>
          </a:p>
        </p:txBody>
      </p:sp>
      <p:sp>
        <p:nvSpPr>
          <p:cNvPr id="592" name="Google Shape;592;p9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914400" lvl="0" indent="-342900" rtl="0">
              <a:spcBef>
                <a:spcPts val="0"/>
              </a:spcBef>
              <a:spcAft>
                <a:spcPts val="0"/>
              </a:spcAft>
              <a:buClr>
                <a:srgbClr val="CC7B16"/>
              </a:buClr>
              <a:buSzPts val="1800"/>
              <a:buFont typeface="Arial"/>
              <a:buChar char="❏"/>
            </a:pPr>
            <a:r>
              <a:rPr lang="en" sz="1800">
                <a:solidFill>
                  <a:srgbClr val="4A4A4A"/>
                </a:solidFill>
              </a:rPr>
              <a:t>Much persecution and the religious wars in Europe during this period centered on Catholic versus Protestant, and unfortunately this con ict continues in many places today. </a:t>
            </a:r>
            <a:endParaRPr sz="1800">
              <a:solidFill>
                <a:srgbClr val="4A4A4A"/>
              </a:solidFill>
            </a:endParaRPr>
          </a:p>
          <a:p>
            <a:pPr marL="914400" lvl="0" indent="-342900" rtl="0">
              <a:spcBef>
                <a:spcPts val="0"/>
              </a:spcBef>
              <a:spcAft>
                <a:spcPts val="0"/>
              </a:spcAft>
              <a:buClr>
                <a:srgbClr val="CC7B16"/>
              </a:buClr>
              <a:buSzPts val="1800"/>
              <a:buFont typeface="Arial"/>
              <a:buChar char="❏"/>
            </a:pPr>
            <a:r>
              <a:rPr lang="en" sz="1800">
                <a:solidFill>
                  <a:srgbClr val="4A4A4A"/>
                </a:solidFill>
              </a:rPr>
              <a:t>Reason and faith are complementary, not contradictory. </a:t>
            </a:r>
            <a:endParaRPr sz="1800">
              <a:solidFill>
                <a:srgbClr val="4A4A4A"/>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7"/>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11: AD 1500 to 1800: Witness of the Saints</a:t>
            </a:r>
            <a:endParaRPr/>
          </a:p>
        </p:txBody>
      </p:sp>
      <p:sp>
        <p:nvSpPr>
          <p:cNvPr id="598" name="Google Shape;598;p97"/>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599" name="Google Shape;599;p97"/>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a:solidFill>
                  <a:srgbClr val="4A4A4A"/>
                </a:solidFill>
              </a:rPr>
              <a:t>Gift of Self</a:t>
            </a:r>
            <a:endParaRPr/>
          </a:p>
        </p:txBody>
      </p:sp>
      <p:sp>
        <p:nvSpPr>
          <p:cNvPr id="178" name="Google Shape;178;p2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rgbClr val="CC7B16"/>
              </a:buClr>
              <a:buSzPts val="2400"/>
              <a:buChar char="❏"/>
            </a:pPr>
            <a:r>
              <a:rPr lang="en" sz="2400">
                <a:solidFill>
                  <a:srgbClr val="4A4A4A"/>
                </a:solidFill>
              </a:rPr>
              <a:t>Pope St. John Paul II called this the “spousal meaning of the body.” This is the capacity within man to give himself to another. Like the Father gives Himself to the Son, and the Son gives Himself to the Father, we have within ourselves this capacity to give ourselves to one another.				</a:t>
            </a:r>
            <a:endParaRPr sz="2400">
              <a:solidFill>
                <a:srgbClr val="4A4A4A"/>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Counter-Reformation</a:t>
            </a:r>
            <a:endParaRPr/>
          </a:p>
        </p:txBody>
      </p:sp>
      <p:sp>
        <p:nvSpPr>
          <p:cNvPr id="605" name="Google Shape;605;p9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Counter-Reformation is the name given to the Church’s efforts to bring home separated Christians in the aftermath of the Reformation. Many of the criticisms of Protestants were valid when it came to how individual Catholics were conducting their lives — the Church was in need of reform. </a:t>
            </a:r>
            <a:endParaRPr sz="1800">
              <a:solidFill>
                <a:srgbClr val="4A4A4A"/>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611" name="Google Shape;611;p9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al"/>
              <a:buChar char="❏"/>
            </a:pPr>
            <a:r>
              <a:rPr lang="en" sz="2000" b="1">
                <a:solidFill>
                  <a:srgbClr val="4A4A4A"/>
                </a:solidFill>
              </a:rPr>
              <a:t>1526 </a:t>
            </a:r>
            <a:r>
              <a:rPr lang="en" sz="2000">
                <a:solidFill>
                  <a:srgbClr val="4A4A4A"/>
                </a:solidFill>
              </a:rPr>
              <a:t>Franciscan missionaries arrive in what is now Florida.</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b="1">
                <a:solidFill>
                  <a:srgbClr val="4A4A4A"/>
                </a:solidFill>
              </a:rPr>
              <a:t>1534 </a:t>
            </a:r>
            <a:r>
              <a:rPr lang="en" sz="2000">
                <a:solidFill>
                  <a:srgbClr val="4A4A4A"/>
                </a:solidFill>
              </a:rPr>
              <a:t>St. Ignatius of Loyola founds the Society of Jesus (the Jesuits).</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b="1">
                <a:solidFill>
                  <a:srgbClr val="4A4A4A"/>
                </a:solidFill>
              </a:rPr>
              <a:t>1534  </a:t>
            </a:r>
            <a:r>
              <a:rPr lang="en" sz="2000">
                <a:solidFill>
                  <a:srgbClr val="4A4A4A"/>
                </a:solidFill>
              </a:rPr>
              <a:t>King Henry VIII of England breaks England from the Catholic Church after the pope refuses to allow him a divorce.</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b="1">
                <a:solidFill>
                  <a:srgbClr val="4A4A4A"/>
                </a:solidFill>
              </a:rPr>
              <a:t>1535  </a:t>
            </a:r>
            <a:r>
              <a:rPr lang="en" sz="2000">
                <a:solidFill>
                  <a:srgbClr val="4A4A4A"/>
                </a:solidFill>
              </a:rPr>
              <a:t>St. Thomas More is executed by Henry VIII.</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b="1">
                <a:solidFill>
                  <a:srgbClr val="4A4A4A"/>
                </a:solidFill>
              </a:rPr>
              <a:t>1536  </a:t>
            </a:r>
            <a:r>
              <a:rPr lang="en" sz="2000">
                <a:solidFill>
                  <a:srgbClr val="4A4A4A"/>
                </a:solidFill>
              </a:rPr>
              <a:t>Henry VIII dissolves all monasteries and convents in England and Ireland.				 					</a:t>
            </a:r>
            <a:endParaRPr sz="2000">
              <a:solidFill>
                <a:srgbClr val="4A4A4A"/>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0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Timeline of Events</a:t>
            </a:r>
            <a:endParaRPr/>
          </a:p>
        </p:txBody>
      </p:sp>
      <p:sp>
        <p:nvSpPr>
          <p:cNvPr id="617" name="Google Shape;617;p10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al"/>
              <a:buChar char="❏"/>
            </a:pPr>
            <a:r>
              <a:rPr lang="en" sz="2000" b="1">
                <a:solidFill>
                  <a:srgbClr val="4A4A4A"/>
                </a:solidFill>
              </a:rPr>
              <a:t>1541 </a:t>
            </a:r>
            <a:r>
              <a:rPr lang="en" sz="2000">
                <a:solidFill>
                  <a:srgbClr val="4A4A4A"/>
                </a:solidFill>
              </a:rPr>
              <a:t>First Franciscan explorations in what is now California.</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b="1">
                <a:solidFill>
                  <a:srgbClr val="4A4A4A"/>
                </a:solidFill>
              </a:rPr>
              <a:t>1549 </a:t>
            </a:r>
            <a:r>
              <a:rPr lang="en" sz="2000">
                <a:solidFill>
                  <a:srgbClr val="4A4A4A"/>
                </a:solidFill>
              </a:rPr>
              <a:t>Jesuit missionaries arrive in the Far East.</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b="1">
                <a:solidFill>
                  <a:srgbClr val="4A4A4A"/>
                </a:solidFill>
              </a:rPr>
              <a:t>1562-1582 </a:t>
            </a:r>
            <a:r>
              <a:rPr lang="en" sz="2000">
                <a:solidFill>
                  <a:srgbClr val="4A4A4A"/>
                </a:solidFill>
              </a:rPr>
              <a:t>St. Teresa of Avila founds Discalced Carmelite convents throughout Spain. </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b="1">
                <a:solidFill>
                  <a:srgbClr val="4A4A4A"/>
                </a:solidFill>
              </a:rPr>
              <a:t>1611 </a:t>
            </a:r>
            <a:r>
              <a:rPr lang="en" sz="2000">
                <a:solidFill>
                  <a:srgbClr val="4A4A4A"/>
                </a:solidFill>
              </a:rPr>
              <a:t>St. Peter Claver arrives in Colombia. </a:t>
            </a:r>
            <a:endParaRPr sz="2000">
              <a:solidFill>
                <a:srgbClr val="4A4A4A"/>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01"/>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12: AD 1800 to Present History</a:t>
            </a:r>
            <a:endParaRPr/>
          </a:p>
        </p:txBody>
      </p:sp>
      <p:sp>
        <p:nvSpPr>
          <p:cNvPr id="623" name="Google Shape;623;p101"/>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624" name="Google Shape;624;p101"/>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0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From Enlightenment to Communism</a:t>
            </a:r>
            <a:endParaRPr/>
          </a:p>
        </p:txBody>
      </p:sp>
      <p:sp>
        <p:nvSpPr>
          <p:cNvPr id="630" name="Google Shape;630;p10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ideas of the period commonly known as the Enlightenment gave rise to a scientific revolution.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Many people turned to science (instead of the Church) to tell them whether something should be done or how it could be improved. Since applied science (called technology) often gave rise to new products and approaches, people began to assume that new things or processes were always good.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 theory of evolution seemed to support the assumption that if something was changing, it was changing for the better. </a:t>
            </a:r>
            <a:endParaRPr sz="1800">
              <a:solidFill>
                <a:srgbClr val="4A4A4A"/>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0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From Enlightenment to Communism</a:t>
            </a:r>
            <a:endParaRPr/>
          </a:p>
        </p:txBody>
      </p:sp>
      <p:sp>
        <p:nvSpPr>
          <p:cNvPr id="636" name="Google Shape;636;p10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This fundamental change affected almost every part of life. Even the way you learn was affected, because people started to think about education through the lens of science. One room schoolhouses were replaced by more “efficient” factories of sorts where children were divided by age and moved through separated subjects and grade levels.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 school became like an assembly line: teachers were like the workers doing their part by teaching a single subject, and the children were the products that were “complete” once they had moved through all the grades and graduated.</a:t>
            </a:r>
            <a:endParaRPr sz="1800">
              <a:solidFill>
                <a:srgbClr val="4A4A4A"/>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10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From Enlightenment to Communism</a:t>
            </a:r>
            <a:endParaRPr/>
          </a:p>
        </p:txBody>
      </p:sp>
      <p:sp>
        <p:nvSpPr>
          <p:cNvPr id="642" name="Google Shape;642;p10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As society became more and more industrialized, new problems began to arise. The terrible “science” of eugenics born during this time attempted to use scientific principles to remove “undesirable” genetic traits from the human race.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A few wealthy people owned all the factories and companies, and the poor suffered unjust treatment. Laborers, including young children, worked very long hours, often in subhuman conditions. Deadly industrial accidents were common.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 industrial revolution led to the treatment of people as means to an end — workers existed to make things so that others could profit.</a:t>
            </a:r>
            <a:endParaRPr sz="1800">
              <a:solidFill>
                <a:srgbClr val="4A4A4A"/>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0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From Enlightenment to Communism</a:t>
            </a:r>
            <a:endParaRPr/>
          </a:p>
        </p:txBody>
      </p:sp>
      <p:sp>
        <p:nvSpPr>
          <p:cNvPr id="648" name="Google Shape;648;p10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These injustices concerned many people, including Karl Marx, a German philosopher. Marx saw all of human history as a kind of class warfare — a struggle between the rich and the poor.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He argued that private property should be done away with, and the people (in other words, the state) should own and control all production. Marx wrote his most famous book, </a:t>
            </a:r>
            <a:r>
              <a:rPr lang="en" sz="1800" i="1">
                <a:solidFill>
                  <a:srgbClr val="4A4A4A"/>
                </a:solidFill>
              </a:rPr>
              <a:t>The</a:t>
            </a:r>
            <a:r>
              <a:rPr lang="en" sz="1800">
                <a:solidFill>
                  <a:srgbClr val="4A4A4A"/>
                </a:solidFill>
              </a:rPr>
              <a:t> </a:t>
            </a:r>
            <a:r>
              <a:rPr lang="en" sz="1800" i="1">
                <a:solidFill>
                  <a:srgbClr val="4A4A4A"/>
                </a:solidFill>
              </a:rPr>
              <a:t>Communist</a:t>
            </a:r>
            <a:r>
              <a:rPr lang="en" sz="1800">
                <a:solidFill>
                  <a:srgbClr val="4A4A4A"/>
                </a:solidFill>
              </a:rPr>
              <a:t> </a:t>
            </a:r>
            <a:r>
              <a:rPr lang="en" sz="1800" i="1">
                <a:solidFill>
                  <a:srgbClr val="4A4A4A"/>
                </a:solidFill>
              </a:rPr>
              <a:t>Manifesto</a:t>
            </a:r>
            <a:r>
              <a:rPr lang="en" sz="1800">
                <a:solidFill>
                  <a:srgbClr val="4A4A4A"/>
                </a:solidFill>
              </a:rPr>
              <a:t>, in 1848.</a:t>
            </a:r>
            <a:endParaRPr sz="1800">
              <a:solidFill>
                <a:srgbClr val="4A4A4A"/>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0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From Enlightenment to Communism</a:t>
            </a:r>
            <a:endParaRPr/>
          </a:p>
        </p:txBody>
      </p:sp>
      <p:sp>
        <p:nvSpPr>
          <p:cNvPr id="654" name="Google Shape;654;p10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Church addressed these injustices by affirming Catholic Social Teaching. </a:t>
            </a:r>
            <a:r>
              <a:rPr lang="en" sz="1800" i="1">
                <a:solidFill>
                  <a:srgbClr val="4A4A4A"/>
                </a:solidFill>
              </a:rPr>
              <a:t>Rerum</a:t>
            </a:r>
            <a:r>
              <a:rPr lang="en" sz="1800">
                <a:solidFill>
                  <a:srgbClr val="4A4A4A"/>
                </a:solidFill>
              </a:rPr>
              <a:t> </a:t>
            </a:r>
            <a:r>
              <a:rPr lang="en" sz="1800" i="1">
                <a:solidFill>
                  <a:srgbClr val="4A4A4A"/>
                </a:solidFill>
              </a:rPr>
              <a:t>Novarum</a:t>
            </a:r>
            <a:r>
              <a:rPr lang="en" sz="1800">
                <a:solidFill>
                  <a:srgbClr val="4A4A4A"/>
                </a:solidFill>
              </a:rPr>
              <a:t>, an encyclical on capital and labor, was written by Pope Leo XIII in 1891.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This teaching affirms that work has dignity and that the wealthy must care for the poor.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 Church clearly stated, however, that communism is NOT the solution to the social problems of the industrial revolution.</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Less than years later, the rst Communist party would form in Russia. </a:t>
            </a:r>
            <a:endParaRPr sz="1800">
              <a:solidFill>
                <a:srgbClr val="4A4A4A"/>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0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Communism</a:t>
            </a:r>
            <a:endParaRPr/>
          </a:p>
        </p:txBody>
      </p:sp>
      <p:sp>
        <p:nvSpPr>
          <p:cNvPr id="660" name="Google Shape;660;p10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While Christians have faced persecution throughout history, Communism was an unprecedented threat.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Communism is a political and economic theory of the 19th century that holds that private property should not exist and that workers should control the means of production (such as factories, roads, boats, and so forth).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Communism requires a totalitarian, authoritarian government to enforce this “equality.”</a:t>
            </a:r>
            <a:endParaRPr sz="1800">
              <a:solidFill>
                <a:srgbClr val="4A4A4A"/>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a:solidFill>
                  <a:srgbClr val="4A4A4A"/>
                </a:solidFill>
              </a:rPr>
              <a:t>Gift of Self</a:t>
            </a:r>
            <a:endParaRPr/>
          </a:p>
        </p:txBody>
      </p:sp>
      <p:sp>
        <p:nvSpPr>
          <p:cNvPr id="184" name="Google Shape;184;p3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When Adam was alone, in “original solitude,” he was not able to give of himself in this way. He looked for a suitable partner among the animals, but none were good enough. It wasn’t until Eve was created out of Adam’s rib, that he exclaimed, “At last, bone of my bone and flesh of my flesh!” This was the first love poem and one of the most romantic scenes in all of salvation history, so much better than the cheesy pick-up lines that we hear in movies. Those are all just shadows of the first love between man and woman. </a:t>
            </a:r>
            <a:endParaRPr sz="2000">
              <a:solidFill>
                <a:srgbClr val="4A4A4A"/>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0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Communism</a:t>
            </a:r>
            <a:endParaRPr/>
          </a:p>
        </p:txBody>
      </p:sp>
      <p:sp>
        <p:nvSpPr>
          <p:cNvPr id="666" name="Google Shape;666;p10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Karl Marx famously said that religion is the opiate of the people. He thought that religion conditioned people to accept poor living conditions.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He especially hated Christianity because Christ teaches us to love our neighbor and to turn the other cheek when we are wronged.</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Therefore, no religion is allowed in a Communist country. But Communists not only banned people from publicly practicing their religions; they also actively fought against the existence of religion by arresting, torturing, and killing people of faith.</a:t>
            </a:r>
            <a:endParaRPr sz="1800">
              <a:solidFill>
                <a:srgbClr val="4A4A4A"/>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0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Communism</a:t>
            </a:r>
            <a:endParaRPr/>
          </a:p>
        </p:txBody>
      </p:sp>
      <p:sp>
        <p:nvSpPr>
          <p:cNvPr id="672" name="Google Shape;672;p10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Communist dictators killed millions of people who disagreed with their ideas and sent millions more to prison camps. After abortion, more people were killed by Communist governments in the 20th century than by any other cause, and Communists have killed more people than any other government in recorded history.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Because of the secretive nature of many of the killings, it is hard to know exactly how many were killed. Estimates range between 20 and 70 million people.</a:t>
            </a:r>
            <a:endParaRPr sz="1800">
              <a:solidFill>
                <a:srgbClr val="4A4A4A"/>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1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Communism</a:t>
            </a:r>
            <a:endParaRPr/>
          </a:p>
        </p:txBody>
      </p:sp>
      <p:sp>
        <p:nvSpPr>
          <p:cNvPr id="678" name="Google Shape;678;p11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A Romanian pastor who was imprisoned and tortured by the Communists for years wrote in his book, </a:t>
            </a:r>
            <a:r>
              <a:rPr lang="en" sz="1800" i="1">
                <a:solidFill>
                  <a:srgbClr val="4A4A4A"/>
                </a:solidFill>
              </a:rPr>
              <a:t>Tortured</a:t>
            </a:r>
            <a:r>
              <a:rPr lang="en" sz="1800">
                <a:solidFill>
                  <a:srgbClr val="4A4A4A"/>
                </a:solidFill>
              </a:rPr>
              <a:t> </a:t>
            </a:r>
            <a:r>
              <a:rPr lang="en" sz="1800" i="1">
                <a:solidFill>
                  <a:srgbClr val="4A4A4A"/>
                </a:solidFill>
              </a:rPr>
              <a:t>for</a:t>
            </a:r>
            <a:r>
              <a:rPr lang="en" sz="1800">
                <a:solidFill>
                  <a:srgbClr val="4A4A4A"/>
                </a:solidFill>
              </a:rPr>
              <a:t> </a:t>
            </a:r>
            <a:r>
              <a:rPr lang="en" sz="1800" i="1">
                <a:solidFill>
                  <a:srgbClr val="4A4A4A"/>
                </a:solidFill>
              </a:rPr>
              <a:t>Christ</a:t>
            </a:r>
            <a:r>
              <a:rPr lang="en" sz="1800">
                <a:solidFill>
                  <a:srgbClr val="4A4A4A"/>
                </a:solidFill>
              </a:rPr>
              <a:t>, that communism is an evil that can be countered only by the Spirit of God.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Archbishop Fulton Sheen wrote, “Communism has produced a society that is authoritarian, cruel, oppressive of human freedom, filled with concentration camps, ring squads, and brain washings.”</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Some people claim that communism is good in theory but evil in practice. But the truth is that communism is not even good in theory. Communism offends human dignity and is not a solution to unjust treatment of workers or to poverty.</a:t>
            </a:r>
            <a:endParaRPr sz="1800">
              <a:solidFill>
                <a:srgbClr val="4A4A4A"/>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1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Communism</a:t>
            </a:r>
            <a:endParaRPr/>
          </a:p>
        </p:txBody>
      </p:sp>
      <p:sp>
        <p:nvSpPr>
          <p:cNvPr id="684" name="Google Shape;684;p11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Catechism explains, “The Church has rejected the totalitarian and atheistic ideologies associated in modem times with ‘communism’ or ‘socialism.’ ” The Church also re ects purely capitalistic societies that rely only on the marketplace to provide social justice (CCC 2425).</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As several popes would go on to affirm, private property is good, and the ability to be paid for one’s work encourages people to care for themselves and their families. </a:t>
            </a:r>
            <a:endParaRPr sz="1800">
              <a:solidFill>
                <a:srgbClr val="4A4A4A"/>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1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Communism</a:t>
            </a:r>
            <a:endParaRPr/>
          </a:p>
        </p:txBody>
      </p:sp>
      <p:sp>
        <p:nvSpPr>
          <p:cNvPr id="690" name="Google Shape;690;p11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Business owners must treat their employees justly, and the wealthy have a solemn duty to care for the poor.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And as the Second Vatican Council would affirm in the mid 20th-century, all people have the right to religious liberty.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“To be human, ‘man’s response to God by faith must be free, and ... therefore nobody is to be forced to embrace the faith against his will. The act of faith is of its very nature a free act’” CCC 160. </a:t>
            </a:r>
            <a:endParaRPr sz="1800">
              <a:solidFill>
                <a:srgbClr val="4A4A4A"/>
              </a:solidFil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1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Church’s Social Teaching</a:t>
            </a:r>
            <a:endParaRPr/>
          </a:p>
        </p:txBody>
      </p:sp>
      <p:sp>
        <p:nvSpPr>
          <p:cNvPr id="696" name="Google Shape;696;p11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a:solidFill>
                  <a:srgbClr val="4A4A4A"/>
                </a:solidFill>
              </a:rPr>
              <a:t>We are inherently social creatures because God made us that way. We are made in His image, and God Himself is a communion of persons: the Blessed Trinity. </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a:solidFill>
                  <a:srgbClr val="4A4A4A"/>
                </a:solidFill>
              </a:rPr>
              <a:t>We are born into the basic social unit of society: a family. We were created by God to build relationships and to love — to give ourselves for the good of others.</a:t>
            </a:r>
            <a:endParaRPr sz="1800">
              <a:solidFill>
                <a:srgbClr val="4A4A4A"/>
              </a:solidFil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1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Church’s Social Teaching</a:t>
            </a:r>
            <a:endParaRPr/>
          </a:p>
        </p:txBody>
      </p:sp>
      <p:sp>
        <p:nvSpPr>
          <p:cNvPr id="702" name="Google Shape;702;p11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dirty="0">
                <a:solidFill>
                  <a:srgbClr val="4A4A4A"/>
                </a:solidFill>
              </a:rPr>
              <a:t>The Church’s Social Teaching affirms the dignity of all human life from conception to natural death and defines all human beings’ responsibilities to each other in light of Christ’s commandments. The greatest of these is that we love one another as He has loved us. What we do to the least of our brethren, we do to Him.</a:t>
            </a:r>
            <a:endParaRPr sz="1800" dirty="0">
              <a:solidFill>
                <a:srgbClr val="4A4A4A"/>
              </a:solidFill>
            </a:endParaRPr>
          </a:p>
          <a:p>
            <a:pPr marL="457200" lvl="0" indent="-342900" rtl="0">
              <a:spcBef>
                <a:spcPts val="0"/>
              </a:spcBef>
              <a:spcAft>
                <a:spcPts val="0"/>
              </a:spcAft>
              <a:buClr>
                <a:srgbClr val="CC7B16"/>
              </a:buClr>
              <a:buSzPts val="1800"/>
              <a:buFont typeface="Arimo"/>
              <a:buChar char="❏"/>
            </a:pPr>
            <a:r>
              <a:rPr lang="en" sz="1800" dirty="0">
                <a:solidFill>
                  <a:srgbClr val="4A4A4A"/>
                </a:solidFill>
              </a:rPr>
              <a:t>Awareness of global economic, ecological, and social issues has brought a new dimension to the Church’s Social Teaching. </a:t>
            </a:r>
            <a:endParaRPr sz="1800" dirty="0">
              <a:solidFill>
                <a:srgbClr val="4A4A4A"/>
              </a:solidFill>
            </a:endParaRPr>
          </a:p>
          <a:p>
            <a:pPr marL="457200" lvl="0" indent="-342900" rtl="0">
              <a:spcBef>
                <a:spcPts val="0"/>
              </a:spcBef>
              <a:spcAft>
                <a:spcPts val="0"/>
              </a:spcAft>
              <a:buClr>
                <a:srgbClr val="CC7B16"/>
              </a:buClr>
              <a:buSzPts val="1800"/>
              <a:buFont typeface="Arimo"/>
              <a:buChar char="❏"/>
            </a:pPr>
            <a:r>
              <a:rPr lang="en" sz="1800" dirty="0">
                <a:solidFill>
                  <a:srgbClr val="4A4A4A"/>
                </a:solidFill>
              </a:rPr>
              <a:t>Human dignity “gives urgency to the elimination of sinful inequalities” (CCC 1947). 							</a:t>
            </a:r>
            <a:endParaRPr sz="1800" dirty="0">
              <a:solidFill>
                <a:srgbClr val="4A4A4A"/>
              </a:solidFill>
            </a:endParaRPr>
          </a:p>
          <a:p>
            <a:pPr marL="0" lvl="0" indent="0" rtl="0">
              <a:spcBef>
                <a:spcPts val="0"/>
              </a:spcBef>
              <a:spcAft>
                <a:spcPts val="0"/>
              </a:spcAft>
              <a:buNone/>
            </a:pPr>
            <a:r>
              <a:rPr lang="en" sz="1800" dirty="0">
                <a:solidFill>
                  <a:srgbClr val="4A4A4A"/>
                </a:solidFill>
              </a:rPr>
              <a:t>						 					</a:t>
            </a:r>
            <a:endParaRPr sz="1800" dirty="0">
              <a:solidFill>
                <a:srgbClr val="4A4A4A"/>
              </a:solidFill>
            </a:endParaRPr>
          </a:p>
          <a:p>
            <a:pPr marL="0" lvl="0" indent="0" rtl="0">
              <a:spcBef>
                <a:spcPts val="0"/>
              </a:spcBef>
              <a:spcAft>
                <a:spcPts val="0"/>
              </a:spcAft>
              <a:buNone/>
            </a:pPr>
            <a:r>
              <a:rPr lang="en" sz="1800" dirty="0">
                <a:solidFill>
                  <a:srgbClr val="4A4A4A"/>
                </a:solidFill>
              </a:rPr>
              <a:t>				</a:t>
            </a:r>
            <a:endParaRPr sz="1800" dirty="0">
              <a:solidFill>
                <a:srgbClr val="4A4A4A"/>
              </a:solidFill>
            </a:endParaRPr>
          </a:p>
          <a:p>
            <a:pPr marL="0" lvl="0" indent="0" rtl="0">
              <a:spcBef>
                <a:spcPts val="1600"/>
              </a:spcBef>
              <a:spcAft>
                <a:spcPts val="0"/>
              </a:spcAft>
              <a:buNone/>
            </a:pPr>
            <a:r>
              <a:rPr lang="en" sz="1800" dirty="0">
                <a:solidFill>
                  <a:srgbClr val="4A4A4A"/>
                </a:solidFill>
              </a:rPr>
              <a:t>			</a:t>
            </a:r>
            <a:endParaRPr sz="1800" dirty="0">
              <a:solidFill>
                <a:srgbClr val="4A4A4A"/>
              </a:solidFill>
            </a:endParaRPr>
          </a:p>
          <a:p>
            <a:pPr marL="0" lvl="0" indent="0" rtl="0">
              <a:spcBef>
                <a:spcPts val="1600"/>
              </a:spcBef>
              <a:spcAft>
                <a:spcPts val="0"/>
              </a:spcAft>
              <a:buNone/>
            </a:pPr>
            <a:r>
              <a:rPr lang="en" sz="1800" dirty="0">
                <a:solidFill>
                  <a:srgbClr val="4A4A4A"/>
                </a:solidFill>
              </a:rPr>
              <a:t>		</a:t>
            </a:r>
            <a:endParaRPr sz="1800" dirty="0">
              <a:solidFill>
                <a:srgbClr val="4A4A4A"/>
              </a:solidFill>
            </a:endParaRPr>
          </a:p>
          <a:p>
            <a:pPr marL="0" lvl="0" indent="0" rtl="0">
              <a:spcBef>
                <a:spcPts val="1600"/>
              </a:spcBef>
              <a:spcAft>
                <a:spcPts val="1600"/>
              </a:spcAft>
              <a:buNone/>
            </a:pPr>
            <a:endParaRPr sz="1800" dirty="0">
              <a:solidFill>
                <a:srgbClr val="4A4A4A"/>
              </a:solidFil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11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708" name="Google Shape;708;p11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dirty="0">
                <a:solidFill>
                  <a:srgbClr val="4A4A4A"/>
                </a:solidFill>
              </a:rPr>
              <a:t>1848 Karl Marx writes </a:t>
            </a:r>
            <a:r>
              <a:rPr lang="en" sz="1800" b="1" i="1" dirty="0">
                <a:solidFill>
                  <a:srgbClr val="4A4A4A"/>
                </a:solidFill>
              </a:rPr>
              <a:t>The Communist Manifesto</a:t>
            </a:r>
            <a:r>
              <a:rPr lang="en" sz="1800" b="1" dirty="0">
                <a:solidFill>
                  <a:srgbClr val="4A4A4A"/>
                </a:solidFill>
              </a:rPr>
              <a:t>.</a:t>
            </a:r>
            <a:endParaRPr sz="1800" b="1"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1868-1870 Ecumenical Council of the Vatican (now known as Vatican I). </a:t>
            </a:r>
            <a:endParaRPr sz="1800" b="1"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1903 Bolshevik party formed in Russia.</a:t>
            </a:r>
            <a:endParaRPr sz="1800" b="1"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1914 World War I begins.</a:t>
            </a:r>
            <a:endParaRPr sz="1800" b="1"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1917 Three children in Fátima, Portugal, are granted visions of the Virgin Mary. </a:t>
            </a:r>
            <a:r>
              <a:rPr lang="en" sz="1800" dirty="0">
                <a:solidFill>
                  <a:srgbClr val="4A4A4A"/>
                </a:solidFill>
              </a:rPr>
              <a:t>Our Lady asked the children to pray the Rosary to stop the spread of Russia’s errors and for world peace. She asked that Russia be consecrated to her Immaculate Heart.</a:t>
            </a:r>
            <a:endParaRPr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714" name="Google Shape;714;p11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b="1" dirty="0">
                <a:solidFill>
                  <a:srgbClr val="4A4A4A"/>
                </a:solidFill>
              </a:rPr>
              <a:t>1922 Soviet Union formed. </a:t>
            </a:r>
            <a:r>
              <a:rPr lang="en" sz="1800" dirty="0">
                <a:solidFill>
                  <a:srgbClr val="4A4A4A"/>
                </a:solidFill>
              </a:rPr>
              <a:t>Lenin was its 1st leader; Stalin took power two years after Lenin’s death.</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1926 The first Catholic bishops in China are ordained</a:t>
            </a:r>
            <a:r>
              <a:rPr lang="en" sz="1800" dirty="0">
                <a:solidFill>
                  <a:srgbClr val="4A4A4A"/>
                </a:solidFill>
              </a:rPr>
              <a:t>.</a:t>
            </a:r>
            <a:endParaRPr sz="1800" dirty="0">
              <a:solidFill>
                <a:srgbClr val="4A4A4A"/>
              </a:solidFill>
            </a:endParaRPr>
          </a:p>
          <a:p>
            <a:pPr marL="457200" lvl="0" indent="-342900" rtl="0">
              <a:spcBef>
                <a:spcPts val="0"/>
              </a:spcBef>
              <a:spcAft>
                <a:spcPts val="0"/>
              </a:spcAft>
              <a:buClr>
                <a:srgbClr val="CC7B16"/>
              </a:buClr>
              <a:buSzPts val="1800"/>
              <a:buFont typeface="Arimo"/>
              <a:buChar char="❏"/>
            </a:pPr>
            <a:r>
              <a:rPr lang="en" sz="1800" b="1" dirty="0">
                <a:solidFill>
                  <a:srgbClr val="4A4A4A"/>
                </a:solidFill>
              </a:rPr>
              <a:t>1933 Hitler becomes chancellor of Germany; first Nazi concentration camp is opened</a:t>
            </a:r>
            <a:endParaRPr sz="1800" b="1" dirty="0">
              <a:solidFill>
                <a:srgbClr val="4A4A4A"/>
              </a:solidFill>
            </a:endParaRPr>
          </a:p>
          <a:p>
            <a:pPr marL="457200" lvl="0" indent="-342900" rtl="0">
              <a:spcBef>
                <a:spcPts val="0"/>
              </a:spcBef>
              <a:spcAft>
                <a:spcPts val="0"/>
              </a:spcAft>
              <a:buClr>
                <a:srgbClr val="CC7B16"/>
              </a:buClr>
              <a:buSzPts val="1800"/>
              <a:buFont typeface="Arimo"/>
              <a:buChar char="❏"/>
            </a:pPr>
            <a:r>
              <a:rPr lang="en" sz="1800" b="1" dirty="0">
                <a:solidFill>
                  <a:srgbClr val="4A4A4A"/>
                </a:solidFill>
              </a:rPr>
              <a:t>1939  World War II begins.</a:t>
            </a:r>
            <a:endParaRPr sz="1800" b="1" dirty="0">
              <a:solidFill>
                <a:srgbClr val="4A4A4A"/>
              </a:solidFill>
            </a:endParaRPr>
          </a:p>
          <a:p>
            <a:pPr marL="457200" lvl="0" indent="-342900" rtl="0">
              <a:spcBef>
                <a:spcPts val="0"/>
              </a:spcBef>
              <a:spcAft>
                <a:spcPts val="0"/>
              </a:spcAft>
              <a:buClr>
                <a:srgbClr val="CC7B16"/>
              </a:buClr>
              <a:buSzPts val="1800"/>
              <a:buFont typeface="Arimo"/>
              <a:buChar char="❏"/>
            </a:pPr>
            <a:r>
              <a:rPr lang="en" sz="1800" b="1" dirty="0">
                <a:solidFill>
                  <a:srgbClr val="4A4A4A"/>
                </a:solidFill>
              </a:rPr>
              <a:t>1940  Communist governments begin persecutions and mass murder across Europe and Asia.</a:t>
            </a:r>
            <a:r>
              <a:rPr lang="en" sz="1800" dirty="0">
                <a:solidFill>
                  <a:srgbClr val="4A4A4A"/>
                </a:solidFill>
              </a:rPr>
              <a:t>		</a:t>
            </a:r>
            <a:endParaRPr sz="1800" dirty="0">
              <a:solidFill>
                <a:srgbClr val="4A4A4A"/>
              </a:solidFill>
            </a:endParaRPr>
          </a:p>
          <a:p>
            <a:pPr marL="0" lvl="0" indent="0">
              <a:spcBef>
                <a:spcPts val="0"/>
              </a:spcBef>
              <a:spcAft>
                <a:spcPts val="1600"/>
              </a:spcAft>
              <a:buNone/>
            </a:pPr>
            <a:endParaRPr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1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720" name="Google Shape;720;p11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b="1" dirty="0">
                <a:solidFill>
                  <a:srgbClr val="4A4A4A"/>
                </a:solidFill>
              </a:rPr>
              <a:t>1962-1965 Ecumenical Council of the Vatican (now known as Vatican II).</a:t>
            </a:r>
            <a:endParaRPr sz="1800"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1973 The U.S. Supreme Court rules that the Constitution protects the right to an abortion.</a:t>
            </a:r>
            <a:endParaRPr sz="1800" b="1" dirty="0">
              <a:solidFill>
                <a:srgbClr val="4A4A4A"/>
              </a:solidFill>
            </a:endParaRPr>
          </a:p>
          <a:p>
            <a:pPr marL="457200" lvl="0" indent="-342900" rtl="0">
              <a:spcBef>
                <a:spcPts val="0"/>
              </a:spcBef>
              <a:spcAft>
                <a:spcPts val="0"/>
              </a:spcAft>
              <a:buClr>
                <a:srgbClr val="CC7B16"/>
              </a:buClr>
              <a:buSzPts val="1800"/>
              <a:buFont typeface="Arial"/>
              <a:buChar char="❏"/>
            </a:pPr>
            <a:r>
              <a:rPr lang="en" sz="1800" b="1" dirty="0">
                <a:solidFill>
                  <a:srgbClr val="4A4A4A"/>
                </a:solidFill>
              </a:rPr>
              <a:t>1989 The Soviet Union begins to fall. </a:t>
            </a:r>
            <a:r>
              <a:rPr lang="en" sz="1800" dirty="0">
                <a:solidFill>
                  <a:srgbClr val="4A4A4A"/>
                </a:solidFill>
              </a:rPr>
              <a:t>The end of the Cold War, the fall of the Berlin Wall, and the end of communism in Europe would come in 1991.</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Lesson 3: Vocation of Love</a:t>
            </a:r>
            <a:endParaRPr/>
          </a:p>
        </p:txBody>
      </p:sp>
      <p:sp>
        <p:nvSpPr>
          <p:cNvPr id="190" name="Google Shape;190;p31"/>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1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Lessons from Church History</a:t>
            </a:r>
            <a:endParaRPr/>
          </a:p>
        </p:txBody>
      </p:sp>
      <p:sp>
        <p:nvSpPr>
          <p:cNvPr id="726" name="Google Shape;726;p11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mo"/>
              <a:buChar char="❏"/>
            </a:pPr>
            <a:r>
              <a:rPr lang="en" sz="2000" dirty="0">
                <a:solidFill>
                  <a:srgbClr val="4A4A4A"/>
                </a:solidFill>
              </a:rPr>
              <a:t>We can learn these lessons from this period in Church history			</a:t>
            </a:r>
            <a:endParaRPr sz="2000" dirty="0">
              <a:solidFill>
                <a:srgbClr val="4A4A4A"/>
              </a:solidFill>
            </a:endParaRPr>
          </a:p>
          <a:p>
            <a:pPr marL="914400" lvl="1" indent="-355600" rtl="0">
              <a:spcBef>
                <a:spcPts val="0"/>
              </a:spcBef>
              <a:spcAft>
                <a:spcPts val="0"/>
              </a:spcAft>
              <a:buClr>
                <a:srgbClr val="CC7B16"/>
              </a:buClr>
              <a:buSzPts val="2000"/>
              <a:buFont typeface="Arimo"/>
              <a:buChar char="❏"/>
            </a:pPr>
            <a:r>
              <a:rPr lang="en" sz="2000" dirty="0">
                <a:solidFill>
                  <a:srgbClr val="4A4A4A"/>
                </a:solidFill>
              </a:rPr>
              <a:t>Trying to base a society on reason alone leads to treating people as less than human. “Social justice can be obtained only in respecting the transcendent dignity of man” (CCC 1929).</a:t>
            </a:r>
            <a:endParaRPr sz="2000" dirty="0">
              <a:solidFill>
                <a:srgbClr val="4A4A4A"/>
              </a:solidFill>
            </a:endParaRPr>
          </a:p>
          <a:p>
            <a:pPr marL="914400" lvl="1" indent="-355600" rtl="0">
              <a:spcBef>
                <a:spcPts val="0"/>
              </a:spcBef>
              <a:spcAft>
                <a:spcPts val="0"/>
              </a:spcAft>
              <a:buClr>
                <a:srgbClr val="CC7B16"/>
              </a:buClr>
              <a:buSzPts val="2000"/>
              <a:buFont typeface="Arimo"/>
              <a:buChar char="❏"/>
            </a:pPr>
            <a:r>
              <a:rPr lang="en" sz="2000" dirty="0">
                <a:solidFill>
                  <a:srgbClr val="4A4A4A"/>
                </a:solidFill>
              </a:rPr>
              <a:t>Ideas have consequences.</a:t>
            </a:r>
            <a:endParaRPr sz="2000" dirty="0">
              <a:solidFill>
                <a:srgbClr val="4A4A4A"/>
              </a:solidFill>
            </a:endParaRPr>
          </a:p>
          <a:p>
            <a:pPr marL="914400" lvl="1" indent="-355600" rtl="0">
              <a:spcBef>
                <a:spcPts val="0"/>
              </a:spcBef>
              <a:spcAft>
                <a:spcPts val="0"/>
              </a:spcAft>
              <a:buClr>
                <a:srgbClr val="CC7B16"/>
              </a:buClr>
              <a:buSzPts val="2000"/>
              <a:buFont typeface="Arimo"/>
              <a:buChar char="❏"/>
            </a:pPr>
            <a:r>
              <a:rPr lang="en" sz="2000" dirty="0">
                <a:solidFill>
                  <a:srgbClr val="4A4A4A"/>
                </a:solidFill>
              </a:rPr>
              <a:t>Communism is evil and not a solution to social injustice.</a:t>
            </a:r>
            <a:endParaRPr sz="2000" dirty="0">
              <a:solidFill>
                <a:srgbClr val="4A4A4A"/>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Lessons from Church History</a:t>
            </a:r>
            <a:endParaRPr/>
          </a:p>
        </p:txBody>
      </p:sp>
      <p:sp>
        <p:nvSpPr>
          <p:cNvPr id="732" name="Google Shape;732;p11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914400" marR="0" lvl="0" indent="-355600" algn="l" rtl="0">
              <a:lnSpc>
                <a:spcPct val="115000"/>
              </a:lnSpc>
              <a:spcBef>
                <a:spcPts val="0"/>
              </a:spcBef>
              <a:spcAft>
                <a:spcPts val="0"/>
              </a:spcAft>
              <a:buClr>
                <a:srgbClr val="CC7B16"/>
              </a:buClr>
              <a:buSzPts val="2000"/>
              <a:buFont typeface="Arimo"/>
              <a:buChar char="❏"/>
            </a:pPr>
            <a:r>
              <a:rPr lang="en" sz="2000">
                <a:solidFill>
                  <a:srgbClr val="4A4A4A"/>
                </a:solidFill>
              </a:rPr>
              <a:t>While always affirming that the Catholic Church alone offers the fullness of the means of salvation, ecumenical efforts spurred by Vatican II have led to increased understanding among Christian communities.</a:t>
            </a:r>
            <a:endParaRPr sz="2000">
              <a:solidFill>
                <a:srgbClr val="4A4A4A"/>
              </a:solidFill>
            </a:endParaRPr>
          </a:p>
          <a:p>
            <a:pPr marL="914400" lvl="0" indent="-355600" rtl="0">
              <a:spcBef>
                <a:spcPts val="0"/>
              </a:spcBef>
              <a:spcAft>
                <a:spcPts val="0"/>
              </a:spcAft>
              <a:buClr>
                <a:srgbClr val="CC7B16"/>
              </a:buClr>
              <a:buSzPts val="2000"/>
              <a:buFont typeface="Arimo"/>
              <a:buChar char="❏"/>
            </a:pPr>
            <a:r>
              <a:rPr lang="en" sz="2000">
                <a:solidFill>
                  <a:srgbClr val="4A4A4A"/>
                </a:solidFill>
              </a:rPr>
              <a:t>Religious belief is a free act and cannot be forced.</a:t>
            </a:r>
            <a:endParaRPr sz="2000">
              <a:solidFill>
                <a:srgbClr val="4A4A4A"/>
              </a:solidFill>
            </a:endParaRPr>
          </a:p>
          <a:p>
            <a:pPr marL="914400" lvl="0" indent="-355600" rtl="0">
              <a:spcBef>
                <a:spcPts val="0"/>
              </a:spcBef>
              <a:spcAft>
                <a:spcPts val="0"/>
              </a:spcAft>
              <a:buClr>
                <a:srgbClr val="CC7B16"/>
              </a:buClr>
              <a:buSzPts val="2000"/>
              <a:buFont typeface="Arimo"/>
              <a:buChar char="❏"/>
            </a:pPr>
            <a:r>
              <a:rPr lang="en" sz="2000">
                <a:solidFill>
                  <a:srgbClr val="4A4A4A"/>
                </a:solidFill>
              </a:rPr>
              <a:t>The Church has outlasted every government in human history. </a:t>
            </a:r>
            <a:endParaRPr sz="2000">
              <a:solidFill>
                <a:srgbClr val="4A4A4A"/>
              </a:solidFil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120"/>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13: AD 1800 to Present: Witness of the Saints</a:t>
            </a:r>
            <a:endParaRPr/>
          </a:p>
        </p:txBody>
      </p:sp>
      <p:sp>
        <p:nvSpPr>
          <p:cNvPr id="738" name="Google Shape;738;p120"/>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739" name="Google Shape;739;p120"/>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Saints Against Communism</a:t>
            </a:r>
            <a:endParaRPr/>
          </a:p>
        </p:txBody>
      </p:sp>
      <p:sp>
        <p:nvSpPr>
          <p:cNvPr id="745" name="Google Shape;745;p12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In 1917, Mexico passed a new, socialist Constitution that gave more power to Marxist and communist organizations, outlawed Catholicism, and stripped priests of almost all legal rights.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In 1926, Pope Pius XI promulgated an encyclical condemning the Mexican government for its severe persecution of Catholics. A year later, a formal rebellion began in Mexico against the oppressive government.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 rebels called themselves Cristeros, because they were fighting for Christ. Their battle cry was “</a:t>
            </a:r>
            <a:r>
              <a:rPr lang="en" sz="1800" i="1">
                <a:solidFill>
                  <a:srgbClr val="4A4A4A"/>
                </a:solidFill>
              </a:rPr>
              <a:t>¡Viva Cristo Rey!</a:t>
            </a:r>
            <a:r>
              <a:rPr lang="en" sz="1800">
                <a:solidFill>
                  <a:srgbClr val="4A4A4A"/>
                </a:solidFill>
              </a:rPr>
              <a:t>” (Long live Christ the King!). These were Bl. Miguel Pro’s last words.</a:t>
            </a:r>
            <a:endParaRPr sz="1800">
              <a:solidFill>
                <a:srgbClr val="4A4A4A"/>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Saints Against Communism</a:t>
            </a:r>
            <a:endParaRPr/>
          </a:p>
        </p:txBody>
      </p:sp>
      <p:sp>
        <p:nvSpPr>
          <p:cNvPr id="751" name="Google Shape;751;p12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One 20th-century pope, Pope St. John Paul II, who took part in the Second Vatican Council as a bishop, faced down communism from his earliest days.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Ultimately, through prayer and his Christ-like response, he helped to bring down the Soviet Union and to end the Cold War. </a:t>
            </a:r>
            <a:endParaRPr sz="2000">
              <a:solidFill>
                <a:srgbClr val="4A4A4A"/>
              </a:solidFil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Timeline of Events</a:t>
            </a:r>
            <a:endParaRPr/>
          </a:p>
        </p:txBody>
      </p:sp>
      <p:sp>
        <p:nvSpPr>
          <p:cNvPr id="757" name="Google Shape;757;p12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b="1" dirty="0">
                <a:solidFill>
                  <a:srgbClr val="4A4A4A"/>
                </a:solidFill>
              </a:rPr>
              <a:t>1917 </a:t>
            </a:r>
            <a:r>
              <a:rPr lang="en" sz="1800" dirty="0">
                <a:solidFill>
                  <a:srgbClr val="4A4A4A"/>
                </a:solidFill>
              </a:rPr>
              <a:t>Mexico outlaws Catholicism. 				</a:t>
            </a:r>
            <a:endParaRPr sz="1800" dirty="0">
              <a:solidFill>
                <a:srgbClr val="4A4A4A"/>
              </a:solidFill>
            </a:endParaRPr>
          </a:p>
          <a:p>
            <a:pPr marL="457200" lvl="0" indent="-342900" rtl="0">
              <a:spcBef>
                <a:spcPts val="0"/>
              </a:spcBef>
              <a:spcAft>
                <a:spcPts val="0"/>
              </a:spcAft>
              <a:buClr>
                <a:srgbClr val="CC7B16"/>
              </a:buClr>
              <a:buSzPts val="1800"/>
              <a:buChar char="❏"/>
            </a:pPr>
            <a:r>
              <a:rPr lang="en" sz="1800" b="1" dirty="0">
                <a:solidFill>
                  <a:srgbClr val="4A4A4A"/>
                </a:solidFill>
              </a:rPr>
              <a:t>1926  </a:t>
            </a:r>
            <a:r>
              <a:rPr lang="en" sz="1800" dirty="0">
                <a:solidFill>
                  <a:srgbClr val="4A4A4A"/>
                </a:solidFill>
              </a:rPr>
              <a:t>Servant of God Dorothy Day converts to Catholicism.	</a:t>
            </a:r>
            <a:endParaRPr sz="1800" dirty="0">
              <a:solidFill>
                <a:srgbClr val="4A4A4A"/>
              </a:solidFill>
            </a:endParaRPr>
          </a:p>
          <a:p>
            <a:pPr marL="457200" lvl="0" indent="-342900" rtl="0">
              <a:spcBef>
                <a:spcPts val="0"/>
              </a:spcBef>
              <a:spcAft>
                <a:spcPts val="0"/>
              </a:spcAft>
              <a:buClr>
                <a:srgbClr val="CC7B16"/>
              </a:buClr>
              <a:buSzPts val="1800"/>
              <a:buChar char="❏"/>
            </a:pPr>
            <a:r>
              <a:rPr lang="en" sz="1800" b="1" dirty="0">
                <a:solidFill>
                  <a:srgbClr val="4A4A4A"/>
                </a:solidFill>
              </a:rPr>
              <a:t>1927  </a:t>
            </a:r>
            <a:r>
              <a:rPr lang="en" sz="1800" dirty="0">
                <a:solidFill>
                  <a:srgbClr val="4A4A4A"/>
                </a:solidFill>
              </a:rPr>
              <a:t>Bl. Miguel Pro is killed by the Mexican government.		</a:t>
            </a:r>
            <a:endParaRPr sz="1800" dirty="0">
              <a:solidFill>
                <a:srgbClr val="4A4A4A"/>
              </a:solidFill>
            </a:endParaRPr>
          </a:p>
          <a:p>
            <a:pPr marL="457200" lvl="0" indent="-342900" rtl="0">
              <a:spcBef>
                <a:spcPts val="0"/>
              </a:spcBef>
              <a:spcAft>
                <a:spcPts val="0"/>
              </a:spcAft>
              <a:buClr>
                <a:srgbClr val="CC7B16"/>
              </a:buClr>
              <a:buSzPts val="1800"/>
              <a:buChar char="❏"/>
            </a:pPr>
            <a:r>
              <a:rPr lang="en" sz="1800" b="1" dirty="0">
                <a:solidFill>
                  <a:srgbClr val="4A4A4A"/>
                </a:solidFill>
              </a:rPr>
              <a:t>1933 </a:t>
            </a:r>
            <a:r>
              <a:rPr lang="en" sz="1800" dirty="0">
                <a:solidFill>
                  <a:srgbClr val="4A4A4A"/>
                </a:solidFill>
              </a:rPr>
              <a:t>Day founds the Catholic Worker newspaper.</a:t>
            </a:r>
            <a:endParaRPr sz="1800" dirty="0">
              <a:solidFill>
                <a:srgbClr val="4A4A4A"/>
              </a:solidFill>
            </a:endParaRPr>
          </a:p>
          <a:p>
            <a:pPr marL="457200" lvl="0" indent="-342900" rtl="0">
              <a:spcBef>
                <a:spcPts val="0"/>
              </a:spcBef>
              <a:spcAft>
                <a:spcPts val="0"/>
              </a:spcAft>
              <a:buClr>
                <a:srgbClr val="CC7B16"/>
              </a:buClr>
              <a:buSzPts val="1800"/>
              <a:buChar char="❏"/>
            </a:pPr>
            <a:r>
              <a:rPr lang="en" sz="1800" b="1" dirty="0">
                <a:solidFill>
                  <a:srgbClr val="4A4A4A"/>
                </a:solidFill>
              </a:rPr>
              <a:t>1941 </a:t>
            </a:r>
            <a:r>
              <a:rPr lang="en" sz="1800" dirty="0">
                <a:solidFill>
                  <a:srgbClr val="4A4A4A"/>
                </a:solidFill>
              </a:rPr>
              <a:t>St. Maximilian Kolbe is killed by the Nazis at Auschwitz.</a:t>
            </a:r>
            <a:endParaRPr sz="1800" dirty="0">
              <a:solidFill>
                <a:srgbClr val="4A4A4A"/>
              </a:solidFill>
            </a:endParaRPr>
          </a:p>
          <a:p>
            <a:pPr marL="457200" lvl="0" indent="-342900" rtl="0">
              <a:spcBef>
                <a:spcPts val="0"/>
              </a:spcBef>
              <a:spcAft>
                <a:spcPts val="0"/>
              </a:spcAft>
              <a:buClr>
                <a:srgbClr val="CC7B16"/>
              </a:buClr>
              <a:buSzPts val="1800"/>
              <a:buChar char="❏"/>
            </a:pPr>
            <a:r>
              <a:rPr lang="en" sz="1800" b="1" dirty="0">
                <a:solidFill>
                  <a:srgbClr val="4A4A4A"/>
                </a:solidFill>
              </a:rPr>
              <a:t>1959 </a:t>
            </a:r>
            <a:r>
              <a:rPr lang="en" sz="1800" dirty="0">
                <a:solidFill>
                  <a:srgbClr val="4A4A4A"/>
                </a:solidFill>
              </a:rPr>
              <a:t>Pope St. John XXIII calls the Church council that will become known as Vatican II.</a:t>
            </a:r>
            <a:endParaRPr sz="1800" dirty="0">
              <a:solidFill>
                <a:srgbClr val="4A4A4A"/>
              </a:solidFill>
            </a:endParaRPr>
          </a:p>
          <a:p>
            <a:pPr marL="457200" lvl="0" indent="-342900" rtl="0">
              <a:spcBef>
                <a:spcPts val="0"/>
              </a:spcBef>
              <a:spcAft>
                <a:spcPts val="0"/>
              </a:spcAft>
              <a:buClr>
                <a:srgbClr val="CC7B16"/>
              </a:buClr>
              <a:buSzPts val="1800"/>
              <a:buChar char="❏"/>
            </a:pPr>
            <a:r>
              <a:rPr lang="en" sz="1800" b="1" dirty="0">
                <a:solidFill>
                  <a:srgbClr val="4A4A4A"/>
                </a:solidFill>
              </a:rPr>
              <a:t>1981 </a:t>
            </a:r>
            <a:r>
              <a:rPr lang="en" sz="1800" dirty="0">
                <a:solidFill>
                  <a:srgbClr val="4A4A4A"/>
                </a:solidFill>
              </a:rPr>
              <a:t>Pope St. John Paul II survives an assassination attempt ordered by the KGB (the Soviet intelligence agency).</a:t>
            </a:r>
            <a:endParaRPr sz="1800" dirty="0">
              <a:solidFill>
                <a:srgbClr val="4A4A4A"/>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24"/>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14: “To the End of the Age”: The Future of the Church</a:t>
            </a:r>
            <a:endParaRPr/>
          </a:p>
        </p:txBody>
      </p:sp>
      <p:sp>
        <p:nvSpPr>
          <p:cNvPr id="763" name="Google Shape;763;p124"/>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764" name="Google Shape;764;p12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2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Indefectible Church</a:t>
            </a:r>
            <a:endParaRPr/>
          </a:p>
        </p:txBody>
      </p:sp>
      <p:sp>
        <p:nvSpPr>
          <p:cNvPr id="770" name="Google Shape;770;p12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Jesus desired that His Church be indefectible, which means indestructible. That means not only that the Church would last until the end of time, but that her liturgy, doctrine, and hierarchy would not be corrupted from outside or from within. We know this because He told us!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Read Matthew 16:13-19</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In this conversation with His disciples, Jesus made one of His boldest and most important promises to us: “The gates of the netherworld shall not prevail against” the Church! </a:t>
            </a:r>
            <a:endParaRPr sz="1800">
              <a:solidFill>
                <a:srgbClr val="4A4A4A"/>
              </a:solidFil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Indefectible Church</a:t>
            </a:r>
            <a:endParaRPr/>
          </a:p>
        </p:txBody>
      </p:sp>
      <p:sp>
        <p:nvSpPr>
          <p:cNvPr id="776" name="Google Shape;776;p12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This single sentence of Jesus’ can be interpreted in a couple of ways, but regardless of the interpretation, the meaning remains the same: the Church Jesus founded will last for all time. Nothing will defeat it. If there was any doubt that this is what Jesus meant, we can find confirmation in His last words to His Apostles before His Ascension.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Read Matthew 18:18-20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Not only did Jesus promise that the Church will last until the end of time, but He reaffirmed His promise to them with His last words to them on this earth! </a:t>
            </a:r>
            <a:endParaRPr sz="1800">
              <a:solidFill>
                <a:srgbClr val="4A4A4A"/>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Indefectibility of the Church</a:t>
            </a:r>
            <a:endParaRPr/>
          </a:p>
        </p:txBody>
      </p:sp>
      <p:sp>
        <p:nvSpPr>
          <p:cNvPr id="782" name="Google Shape;782;p12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indefectibility (indestructibility) of the Church necessarily involves the continuation of the Church’s liturgy, doctrine, and hierarchy.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When Jesus desired that His Church continue until the end of time, He desired that these three aspects of the Church be perpetually observed until the end of time. </a:t>
            </a:r>
            <a:endParaRPr sz="1800">
              <a:solidFill>
                <a:srgbClr val="4A4A4A"/>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Lesson 1: Exploring Personal Growth with Sacred Art</a:t>
            </a:r>
            <a:endParaRPr/>
          </a:p>
        </p:txBody>
      </p:sp>
      <p:sp>
        <p:nvSpPr>
          <p:cNvPr id="86" name="Google Shape;86;p14"/>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87"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Vocation of Love</a:t>
            </a:r>
            <a:endParaRPr/>
          </a:p>
        </p:txBody>
      </p:sp>
      <p:sp>
        <p:nvSpPr>
          <p:cNvPr id="196" name="Google Shape;196;p3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God is love and in himself he lives a mystery of personal loving communion. Creating the human race in his own image ... God inscribed in the humanity of man and woman the </a:t>
            </a:r>
            <a:r>
              <a:rPr lang="en" sz="2000" i="1">
                <a:solidFill>
                  <a:srgbClr val="4A4A4A"/>
                </a:solidFill>
              </a:rPr>
              <a:t>vocation</a:t>
            </a:r>
            <a:r>
              <a:rPr lang="en" sz="2000">
                <a:solidFill>
                  <a:srgbClr val="4A4A4A"/>
                </a:solidFill>
              </a:rPr>
              <a:t>, and thus the capacity and responsibility, </a:t>
            </a:r>
            <a:r>
              <a:rPr lang="en" sz="2000" i="1">
                <a:solidFill>
                  <a:srgbClr val="4A4A4A"/>
                </a:solidFill>
              </a:rPr>
              <a:t>of love </a:t>
            </a:r>
            <a:r>
              <a:rPr lang="en" sz="2000">
                <a:solidFill>
                  <a:srgbClr val="4A4A4A"/>
                </a:solidFill>
              </a:rPr>
              <a:t>and communion. – CCC 2331</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This Catechism quotation speaks of God as Trinity, a community of Persons and a communion of love. Because we are made in His image and likeness, we are given the vocation (the call from God) to love as He loves.	</a:t>
            </a:r>
            <a:endParaRPr sz="2000">
              <a:solidFill>
                <a:srgbClr val="4A4A4A"/>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1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Indefectibility of the Church</a:t>
            </a:r>
            <a:endParaRPr/>
          </a:p>
        </p:txBody>
      </p:sp>
      <p:sp>
        <p:nvSpPr>
          <p:cNvPr id="788" name="Google Shape;788;p12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This means that although the culture might change (and it has many times throughout the Church’s history), the attitude people have toward the Church might change (and it has many times throughout her history), and even the size, influence, and means of the Church might change (and they have many times throughout her history), the Church will continue to exist as a communion of believers who are united by common liturgy, common doctrine, and lawful pastors, all as founded by Jesus Christ, until the end of time.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We, the faithful, should take great comfort in this knowledge. </a:t>
            </a:r>
            <a:endParaRPr sz="1800">
              <a:solidFill>
                <a:srgbClr val="4A4A4A"/>
              </a:solidFil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2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Indefectibility of the Church</a:t>
            </a:r>
            <a:endParaRPr/>
          </a:p>
        </p:txBody>
      </p:sp>
      <p:sp>
        <p:nvSpPr>
          <p:cNvPr id="794" name="Google Shape;794;p129"/>
          <p:cNvSpPr txBox="1">
            <a:spLocks noGrp="1"/>
          </p:cNvSpPr>
          <p:nvPr>
            <p:ph type="body" idx="1"/>
          </p:nvPr>
        </p:nvSpPr>
        <p:spPr>
          <a:xfrm>
            <a:off x="729450" y="1240675"/>
            <a:ext cx="7688700" cy="35205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Sometimes it can seem that the forces of the world are stacked against the Church. Sometimes people say that the Church is outdated, that she needs to “get with the times.” Sometimes certain laws and practices of a culture and the popular opinion of the people are contrary to what the Church teaches. Sometimes the world around us fails to uphold even the basic aspects of Christianity and to treat everyone with basic human dignity.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But no matter how much of an uphill battle things might seem, Jesus promised us that the Church will be victorious. None of the ebbs of history have or will prevail against the Church, who, on the last day, will remain standing. </a:t>
            </a:r>
            <a:endParaRPr sz="1800">
              <a:solidFill>
                <a:srgbClr val="4A4A4A"/>
              </a:solidFil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3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A4A4A"/>
                </a:solidFill>
              </a:rPr>
              <a:t>Gates of the Netherworld</a:t>
            </a:r>
            <a:endParaRPr/>
          </a:p>
        </p:txBody>
      </p:sp>
      <p:sp>
        <p:nvSpPr>
          <p:cNvPr id="800" name="Google Shape;800;p13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Jesus spoke of Hell on multiple occasions. He spoke of “Gehenna,” or the “unquenchable fire” into which souls who refused to believe in God would be cast at the end of their earthly life. He spoke of the “netherworld” and of “Hades,” “eternal punishment” and of the place of the dead, which, until Jesus’ Resurrection and Ascension, was a place where all the dead went and experienced no relationship to God or each other.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 fact that Jesus repeatedly spoke of Hell confirms the existence of Hell. Hell is a reality and a real possibility after our death. </a:t>
            </a:r>
            <a:endParaRPr sz="1800">
              <a:solidFill>
                <a:srgbClr val="4A4A4A"/>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3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A4A4A"/>
                </a:solidFill>
              </a:rPr>
              <a:t>Gates of the Netherworld</a:t>
            </a:r>
            <a:endParaRPr/>
          </a:p>
        </p:txBody>
      </p:sp>
      <p:sp>
        <p:nvSpPr>
          <p:cNvPr id="806" name="Google Shape;806;p13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When Jesus speaks of the “gates of the netherworld,” we most often think of the forces of hell, Satan and his minions who prowl about the world seeking the ruin of souls.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Jesus promises us that the forces of evil led by Satan and his demons will not be victorious, no matter how hopeless things may seem at any given time. In fact, Jesus has already won the victory over sin and death! We have nothing to fear. As Psalm 27:1 tells us, “The LORD is my light and my salvation; whom should I fear?” </a:t>
            </a:r>
            <a:endParaRPr sz="1800">
              <a:solidFill>
                <a:srgbClr val="4A4A4A"/>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3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A4A4A"/>
                </a:solidFill>
              </a:rPr>
              <a:t>Gates of the Netherworld</a:t>
            </a:r>
            <a:endParaRPr/>
          </a:p>
        </p:txBody>
      </p:sp>
      <p:sp>
        <p:nvSpPr>
          <p:cNvPr id="812" name="Google Shape;812;p13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lnSpc>
                <a:spcPct val="100000"/>
              </a:lnSpc>
              <a:spcBef>
                <a:spcPts val="0"/>
              </a:spcBef>
              <a:spcAft>
                <a:spcPts val="0"/>
              </a:spcAft>
              <a:buClr>
                <a:srgbClr val="CC7B16"/>
              </a:buClr>
              <a:buSzPts val="1800"/>
              <a:buChar char="❏"/>
            </a:pPr>
            <a:r>
              <a:rPr lang="en" sz="1800">
                <a:solidFill>
                  <a:srgbClr val="4A4A4A"/>
                </a:solidFill>
              </a:rPr>
              <a:t>There is another way to interpret Matthew 16:18. Not only will the forces of evil not prevail against the Church, but Jesus’ words give us a mission. </a:t>
            </a:r>
            <a:endParaRPr sz="1800">
              <a:solidFill>
                <a:srgbClr val="4A4A4A"/>
              </a:solidFill>
            </a:endParaRPr>
          </a:p>
          <a:p>
            <a:pPr marL="457200" lvl="0" indent="-342900" rtl="0">
              <a:lnSpc>
                <a:spcPct val="100000"/>
              </a:lnSpc>
              <a:spcBef>
                <a:spcPts val="0"/>
              </a:spcBef>
              <a:spcAft>
                <a:spcPts val="0"/>
              </a:spcAft>
              <a:buClr>
                <a:srgbClr val="CC7B16"/>
              </a:buClr>
              <a:buSzPts val="1800"/>
              <a:buChar char="❏"/>
            </a:pPr>
            <a:r>
              <a:rPr lang="en" sz="1800">
                <a:solidFill>
                  <a:srgbClr val="4A4A4A"/>
                </a:solidFill>
              </a:rPr>
              <a:t>In ancient times, cities were typically surrounded by walls to defend against foreign attackers. To enter a city, one would have to pass through the city gates. When a king and his army would conquer a city, they had to open the city gates to gain access to the city for conquest. </a:t>
            </a:r>
            <a:endParaRPr sz="1800">
              <a:solidFill>
                <a:srgbClr val="4A4A4A"/>
              </a:solidFill>
            </a:endParaRPr>
          </a:p>
          <a:p>
            <a:pPr marL="457200" lvl="0" indent="-342900" rtl="0">
              <a:lnSpc>
                <a:spcPct val="100000"/>
              </a:lnSpc>
              <a:spcBef>
                <a:spcPts val="0"/>
              </a:spcBef>
              <a:spcAft>
                <a:spcPts val="0"/>
              </a:spcAft>
              <a:buClr>
                <a:srgbClr val="CC7B16"/>
              </a:buClr>
              <a:buSzPts val="1800"/>
              <a:buChar char="❏"/>
            </a:pPr>
            <a:r>
              <a:rPr lang="en" sz="1800">
                <a:solidFill>
                  <a:srgbClr val="4A4A4A"/>
                </a:solidFill>
              </a:rPr>
              <a:t>When Jesus tells us that the “gates of hell shall not prevail,” we can think of Hell as a city to be conquered whose forces are to be defeated. Jesus promises us that the gates of Hell will fall before us! </a:t>
            </a:r>
            <a:endParaRPr sz="1800">
              <a:solidFill>
                <a:srgbClr val="4A4A4A"/>
              </a:solidFil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3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Great Commission</a:t>
            </a:r>
            <a:endParaRPr/>
          </a:p>
        </p:txBody>
      </p:sp>
      <p:sp>
        <p:nvSpPr>
          <p:cNvPr id="818" name="Google Shape;818;p13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Lora"/>
              <a:buChar char="❏"/>
            </a:pPr>
            <a:r>
              <a:rPr lang="en" sz="1800" dirty="0">
                <a:solidFill>
                  <a:srgbClr val="4A4A4A"/>
                </a:solidFill>
              </a:rPr>
              <a:t>Read Matthew 28:18-20					</a:t>
            </a:r>
            <a:endParaRPr sz="1800" dirty="0">
              <a:solidFill>
                <a:srgbClr val="4A4A4A"/>
              </a:solidFill>
            </a:endParaRPr>
          </a:p>
          <a:p>
            <a:pPr marL="457200" lvl="0" indent="-342900" rtl="0">
              <a:spcBef>
                <a:spcPts val="0"/>
              </a:spcBef>
              <a:spcAft>
                <a:spcPts val="0"/>
              </a:spcAft>
              <a:buClr>
                <a:srgbClr val="CC7B16"/>
              </a:buClr>
              <a:buSzPts val="1800"/>
              <a:buFont typeface="Arimo"/>
              <a:buChar char="❏"/>
            </a:pPr>
            <a:r>
              <a:rPr lang="en" sz="1800" dirty="0">
                <a:solidFill>
                  <a:srgbClr val="4A4A4A"/>
                </a:solidFill>
              </a:rPr>
              <a:t>Explain to your students that these final words of Christ to His Apostles before He ascended into Heaven are commonly known as the Great Commission. In these words, Jesus gave His Apostles, and thereby the Church, their mission. </a:t>
            </a:r>
            <a:endParaRPr sz="1800" dirty="0">
              <a:solidFill>
                <a:srgbClr val="4A4A4A"/>
              </a:solidFill>
            </a:endParaRPr>
          </a:p>
          <a:p>
            <a:pPr marL="457200" lvl="0" indent="-342900" rtl="0">
              <a:spcBef>
                <a:spcPts val="0"/>
              </a:spcBef>
              <a:spcAft>
                <a:spcPts val="0"/>
              </a:spcAft>
              <a:buClr>
                <a:srgbClr val="CC7B16"/>
              </a:buClr>
              <a:buSzPts val="1800"/>
              <a:buFont typeface="Arimo"/>
              <a:buChar char="❏"/>
            </a:pPr>
            <a:r>
              <a:rPr lang="en" sz="1800" dirty="0">
                <a:solidFill>
                  <a:srgbClr val="4A4A4A"/>
                </a:solidFill>
              </a:rPr>
              <a:t>Jesus commands His Apostles to make disciples of all the nations, baptize them in the name of the Father, and the Son, and the Holy Spirit, and teach all that He commanded.</a:t>
            </a:r>
            <a:endParaRPr sz="1800" dirty="0">
              <a:solidFill>
                <a:srgbClr val="4A4A4A"/>
              </a:solidFill>
            </a:endParaRPr>
          </a:p>
          <a:p>
            <a:pPr marL="457200" lvl="0" indent="-342900" rtl="0">
              <a:spcBef>
                <a:spcPts val="0"/>
              </a:spcBef>
              <a:spcAft>
                <a:spcPts val="0"/>
              </a:spcAft>
              <a:buClr>
                <a:srgbClr val="CC7B16"/>
              </a:buClr>
              <a:buSzPts val="1800"/>
              <a:buFont typeface="Lora"/>
              <a:buChar char="❏"/>
            </a:pPr>
            <a:r>
              <a:rPr lang="en" sz="1800" dirty="0">
                <a:solidFill>
                  <a:srgbClr val="4A4A4A"/>
                </a:solidFill>
              </a:rPr>
              <a:t>We call the process of making disciples evangelization.</a:t>
            </a:r>
            <a:endParaRPr sz="1800" dirty="0">
              <a:solidFill>
                <a:srgbClr val="4A4A4A"/>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3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Great Commission</a:t>
            </a:r>
            <a:endParaRPr/>
          </a:p>
        </p:txBody>
      </p:sp>
      <p:sp>
        <p:nvSpPr>
          <p:cNvPr id="824" name="Google Shape;824;p13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Lora"/>
              <a:buChar char="❏"/>
            </a:pPr>
            <a:r>
              <a:rPr lang="en" sz="1800">
                <a:solidFill>
                  <a:srgbClr val="4A4A4A"/>
                </a:solidFill>
              </a:rPr>
              <a:t>The faithful of the Church have been given the command by Jesus Himself to make disciples of all the nations. This was His command at the very beginning of the Church and is still His command to us today and in the future. </a:t>
            </a:r>
            <a:endParaRPr sz="1800">
              <a:solidFill>
                <a:srgbClr val="4A4A4A"/>
              </a:solidFill>
            </a:endParaRPr>
          </a:p>
          <a:p>
            <a:pPr marL="457200" lvl="0" indent="-342900" rtl="0">
              <a:spcBef>
                <a:spcPts val="0"/>
              </a:spcBef>
              <a:spcAft>
                <a:spcPts val="0"/>
              </a:spcAft>
              <a:buClr>
                <a:srgbClr val="CC7B16"/>
              </a:buClr>
              <a:buSzPts val="1800"/>
              <a:buFont typeface="Lora"/>
              <a:buChar char="❏"/>
            </a:pPr>
            <a:r>
              <a:rPr lang="en" sz="1800">
                <a:solidFill>
                  <a:srgbClr val="4A4A4A"/>
                </a:solidFill>
              </a:rPr>
              <a:t>With the confidence of knowing that the Church will last until the end of time and that the forces of evil will not be victorious, it is the Church’s missionary calling to invite all people to know Jesus Christ. </a:t>
            </a:r>
            <a:endParaRPr sz="1800">
              <a:solidFill>
                <a:srgbClr val="4A4A4A"/>
              </a:solidFill>
            </a:endParaRPr>
          </a:p>
          <a:p>
            <a:pPr marL="457200" lvl="0" indent="-342900" rtl="0">
              <a:spcBef>
                <a:spcPts val="0"/>
              </a:spcBef>
              <a:spcAft>
                <a:spcPts val="0"/>
              </a:spcAft>
              <a:buClr>
                <a:srgbClr val="CC7B16"/>
              </a:buClr>
              <a:buSzPts val="1800"/>
              <a:buFont typeface="Lora"/>
              <a:buChar char="❏"/>
            </a:pPr>
            <a:r>
              <a:rPr lang="en" sz="1800">
                <a:solidFill>
                  <a:srgbClr val="4A4A4A"/>
                </a:solidFill>
              </a:rPr>
              <a:t>This is the mission of the Church in all times and places, and thereby it is our mission too.</a:t>
            </a:r>
            <a:endParaRPr sz="1800">
              <a:solidFill>
                <a:srgbClr val="4A4A4A"/>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35"/>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15: The Universal Call to Holiness: Our Call to Be Saints</a:t>
            </a:r>
            <a:endParaRPr/>
          </a:p>
        </p:txBody>
      </p:sp>
      <p:sp>
        <p:nvSpPr>
          <p:cNvPr id="830" name="Google Shape;830;p135"/>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831" name="Google Shape;831;p135"/>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3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Happiness and Who We Are</a:t>
            </a:r>
            <a:endParaRPr/>
          </a:p>
        </p:txBody>
      </p:sp>
      <p:sp>
        <p:nvSpPr>
          <p:cNvPr id="837" name="Google Shape;837;p13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If we want to be happy, our task is to discover what our nature is and what we were made to do.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St. Thomas Aquinas (a brilliant theologian who lived in the 11th century) and ancient Greek philosophers such as Aristotle, believed that you could fully explain something by answering four basic questions about that thing.</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What is it?</a:t>
            </a:r>
            <a:endParaRPr sz="1800">
              <a:solidFill>
                <a:srgbClr val="4A4A4A"/>
              </a:solidFill>
            </a:endParaRPr>
          </a:p>
          <a:p>
            <a:pPr marL="914400" marR="0" lvl="1" indent="-342900" rtl="0">
              <a:spcBef>
                <a:spcPts val="0"/>
              </a:spcBef>
              <a:spcAft>
                <a:spcPts val="0"/>
              </a:spcAft>
              <a:buClr>
                <a:srgbClr val="CC7B16"/>
              </a:buClr>
              <a:buSzPts val="1800"/>
              <a:buChar char="❏"/>
            </a:pPr>
            <a:r>
              <a:rPr lang="en" sz="1800">
                <a:solidFill>
                  <a:srgbClr val="4A4A4A"/>
                </a:solidFill>
              </a:rPr>
              <a:t>What is it made of?</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Who or what made it or caused it to happen?</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What was it made for?</a:t>
            </a:r>
            <a:endParaRPr sz="1800">
              <a:solidFill>
                <a:srgbClr val="4A4A4A"/>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3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Happiness and Who We Are</a:t>
            </a:r>
            <a:endParaRPr/>
          </a:p>
        </p:txBody>
      </p:sp>
      <p:sp>
        <p:nvSpPr>
          <p:cNvPr id="843" name="Google Shape;843;p13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Consider these four questions in regard to a human being:</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What is it? A human being, made in the image and likeness of God.</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What is it made of? A physical body, and a spiritual soul.</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Who or what made it or caused it to happen? God created the person’s soul, and his or her parents cooperated with God’s creative power to bring forth life. (Parents do not produce their child’s soul).</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What was it made for? Communion with God and other human beings.</a:t>
            </a:r>
            <a:endParaRPr sz="1800">
              <a:solidFill>
                <a:srgbClr val="4A4A4A"/>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Vocation of Love</a:t>
            </a:r>
            <a:endParaRPr/>
          </a:p>
        </p:txBody>
      </p:sp>
      <p:sp>
        <p:nvSpPr>
          <p:cNvPr id="202" name="Google Shape;202;p3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However, it can be confusing in today’s world to know what love really means. We get mixed messages all the time from media, telling us what is and isn’t love.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When we use the term charity we are speaking very specifically about the type of love that God demonstrates for us and gives to us. It is the theological virtue by which we love God above all things for His own sake, and our neighbor as ourselves for the love of God.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Simply put, charity inspires a life of self-giving. </a:t>
            </a:r>
            <a:endParaRPr sz="2000">
              <a:solidFill>
                <a:srgbClr val="4A4A4A"/>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3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Happiness and Who We Are</a:t>
            </a:r>
            <a:endParaRPr/>
          </a:p>
        </p:txBody>
      </p:sp>
      <p:sp>
        <p:nvSpPr>
          <p:cNvPr id="849" name="Google Shape;849;p13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We can learn about human happiness on the basis of human nature. We were made to love God and each other and to go to Heaven when we die. When we strive for holiness and cooperate with God’s grace — when we do what we’re made to do, which is to see God face-to-face in Heaven — we are happy (even if we don’t feel happy in the moment).</a:t>
            </a:r>
            <a:endParaRPr sz="1800">
              <a:solidFill>
                <a:srgbClr val="4A4A4A"/>
              </a:solidFil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3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Beatitudes</a:t>
            </a:r>
            <a:endParaRPr/>
          </a:p>
        </p:txBody>
      </p:sp>
      <p:sp>
        <p:nvSpPr>
          <p:cNvPr id="855" name="Google Shape;855;p13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a:solidFill>
                  <a:srgbClr val="4A4A4A"/>
                </a:solidFill>
              </a:rPr>
              <a:t>One of Jesus’ central teachings, the Beatitudes, is a series of statements in which He tells us who the “blessed” are. </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a:solidFill>
                  <a:srgbClr val="4A4A4A"/>
                </a:solidFill>
              </a:rPr>
              <a:t>Read Matthew 5:3-12		 	 	 		</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a:solidFill>
                  <a:srgbClr val="4A4A4A"/>
                </a:solidFill>
              </a:rPr>
              <a:t>Jesus’ promises of happiness in Heaven flow from things we must do or endure here on earth that do not sound as if they will be much fun, such as mourning and being persecuted. To believe in and do all these things, we need l</a:t>
            </a:r>
            <a:r>
              <a:rPr lang="en" sz="1800" i="1">
                <a:solidFill>
                  <a:srgbClr val="4A4A4A"/>
                </a:solidFill>
              </a:rPr>
              <a:t>ove</a:t>
            </a:r>
            <a:r>
              <a:rPr lang="en" sz="1800">
                <a:solidFill>
                  <a:srgbClr val="4A4A4A"/>
                </a:solidFill>
              </a:rPr>
              <a:t>.</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a:solidFill>
                  <a:srgbClr val="4A4A4A"/>
                </a:solidFill>
              </a:rPr>
              <a:t>When Jesus redeemed us on the Cross, and in the graces and virtue He gives us in Baptism, He makes it possible for us to share in His divine life of love and perform these actions with love. </a:t>
            </a:r>
            <a:endParaRPr sz="1800">
              <a:solidFill>
                <a:srgbClr val="4A4A4A"/>
              </a:solidFil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4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Christian Anthropology</a:t>
            </a:r>
            <a:endParaRPr/>
          </a:p>
        </p:txBody>
      </p:sp>
      <p:sp>
        <p:nvSpPr>
          <p:cNvPr id="861" name="Google Shape;861;p14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Christian anthropology is the study of the origin, nature, and destiny of mankind.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Each and every one of us is called to holiness. The Church calls this the universal call to holiness. This is our primary vocation — to be holy.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Whether we are called to marriage, religious life, or ordained priesthood, every one of us must seek holiness and to be perfect as our Heavenly Father is perfect. </a:t>
            </a:r>
            <a:endParaRPr sz="1800">
              <a:solidFill>
                <a:srgbClr val="4A4A4A"/>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4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Christian Anthropology</a:t>
            </a:r>
            <a:endParaRPr/>
          </a:p>
        </p:txBody>
      </p:sp>
      <p:sp>
        <p:nvSpPr>
          <p:cNvPr id="867" name="Google Shape;867;p14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How do we do this? Jesus Himself and the lives of the saints throughout the history of the Church provide the road map to holiness for us. Jesus and the saints each bore witness to the truth, and many gave their lives for the truth. In this is holiness.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Today, perhaps more than ever before, the world is in need of people to stand up for the truth and to actively seek holiness. The world still needs saints, which we are all called to be.</a:t>
            </a:r>
            <a:endParaRPr sz="1800">
              <a:solidFill>
                <a:srgbClr val="4A4A4A"/>
              </a:solidFill>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4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Truth and Holiness</a:t>
            </a:r>
            <a:endParaRPr/>
          </a:p>
        </p:txBody>
      </p:sp>
      <p:sp>
        <p:nvSpPr>
          <p:cNvPr id="873" name="Google Shape;873;p14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dirty="0">
                <a:solidFill>
                  <a:srgbClr val="4A4A4A"/>
                </a:solidFill>
              </a:rPr>
              <a:t>Jesus made us sharers in His offices of priest, prophet, and king. </a:t>
            </a:r>
            <a:endParaRPr sz="1800" dirty="0">
              <a:solidFill>
                <a:srgbClr val="4A4A4A"/>
              </a:solidFill>
            </a:endParaRPr>
          </a:p>
          <a:p>
            <a:pPr marL="457200" lvl="0" indent="-342900" rtl="0">
              <a:spcBef>
                <a:spcPts val="0"/>
              </a:spcBef>
              <a:spcAft>
                <a:spcPts val="0"/>
              </a:spcAft>
              <a:buClr>
                <a:srgbClr val="CC7B16"/>
              </a:buClr>
              <a:buSzPts val="1800"/>
              <a:buChar char="❏"/>
            </a:pPr>
            <a:r>
              <a:rPr lang="en" sz="1800" dirty="0">
                <a:solidFill>
                  <a:srgbClr val="4A4A4A"/>
                </a:solidFill>
              </a:rPr>
              <a:t>One common thread among these three roles is the centrality of truth. Most especially in His office as priest, Jesus offers us graces to live charitably and recognize truth. To be able to recognize truth, we must be open to it and to Him. </a:t>
            </a:r>
            <a:endParaRPr sz="1800" dirty="0">
              <a:solidFill>
                <a:srgbClr val="4A4A4A"/>
              </a:solidFill>
            </a:endParaRPr>
          </a:p>
          <a:p>
            <a:pPr marL="457200" lvl="0" indent="-342900" rtl="0">
              <a:spcBef>
                <a:spcPts val="0"/>
              </a:spcBef>
              <a:spcAft>
                <a:spcPts val="0"/>
              </a:spcAft>
              <a:buClr>
                <a:srgbClr val="CC7B16"/>
              </a:buClr>
              <a:buSzPts val="1800"/>
              <a:buChar char="❏"/>
            </a:pPr>
            <a:r>
              <a:rPr lang="en" sz="1800" dirty="0">
                <a:solidFill>
                  <a:srgbClr val="4A4A4A"/>
                </a:solidFill>
              </a:rPr>
              <a:t>Read John 8:31-32	 					</a:t>
            </a:r>
            <a:endParaRPr sz="1800" dirty="0">
              <a:solidFill>
                <a:srgbClr val="4A4A4A"/>
              </a:solidFill>
            </a:endParaRPr>
          </a:p>
          <a:p>
            <a:pPr marL="457200" lvl="0" indent="-342900" rtl="0">
              <a:spcBef>
                <a:spcPts val="0"/>
              </a:spcBef>
              <a:spcAft>
                <a:spcPts val="0"/>
              </a:spcAft>
              <a:buClr>
                <a:srgbClr val="CC7B16"/>
              </a:buClr>
              <a:buSzPts val="1800"/>
              <a:buFont typeface="Arimo"/>
              <a:buChar char="❏"/>
            </a:pPr>
            <a:r>
              <a:rPr lang="en" sz="1800" dirty="0">
                <a:solidFill>
                  <a:srgbClr val="4A4A4A"/>
                </a:solidFill>
              </a:rPr>
              <a:t>Jesus tells us that if we keep His commandments we will know who we are. We will be set free to choose the good and reach our eternal destiny of Heaven.				 	</a:t>
            </a:r>
            <a:endParaRPr sz="1800" dirty="0">
              <a:solidFill>
                <a:srgbClr val="4A4A4A"/>
              </a:solidFil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4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Truth and Holiness</a:t>
            </a:r>
            <a:endParaRPr/>
          </a:p>
        </p:txBody>
      </p:sp>
      <p:sp>
        <p:nvSpPr>
          <p:cNvPr id="879" name="Google Shape;879;p14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Holy Spirit has spoken the truth through the prophets. (A prophet is one who speaks for God — or one who speaks the truth.) </a:t>
            </a:r>
            <a:endParaRPr sz="1800">
              <a:solidFill>
                <a:srgbClr val="4A4A4A"/>
              </a:solidFill>
            </a:endParaRPr>
          </a:p>
          <a:p>
            <a:pPr marL="457200" lvl="0" indent="-342900" rtl="0">
              <a:lnSpc>
                <a:spcPct val="100000"/>
              </a:lnSpc>
              <a:spcBef>
                <a:spcPts val="0"/>
              </a:spcBef>
              <a:spcAft>
                <a:spcPts val="0"/>
              </a:spcAft>
              <a:buClr>
                <a:srgbClr val="CC7B16"/>
              </a:buClr>
              <a:buSzPts val="1800"/>
              <a:buChar char="❏"/>
            </a:pPr>
            <a:r>
              <a:rPr lang="en" sz="1800">
                <a:solidFill>
                  <a:srgbClr val="4A4A4A"/>
                </a:solidFill>
              </a:rPr>
              <a:t>Not only did Jesus promise that the Church will last until the end of time, but He reaffirmed His promise to the Apostles with His last words to them on this earth. </a:t>
            </a:r>
            <a:endParaRPr sz="1800">
              <a:solidFill>
                <a:srgbClr val="4A4A4A"/>
              </a:solidFill>
            </a:endParaRPr>
          </a:p>
          <a:p>
            <a:pPr marL="457200" lvl="0" indent="-342900" rtl="0">
              <a:lnSpc>
                <a:spcPct val="100000"/>
              </a:lnSpc>
              <a:spcBef>
                <a:spcPts val="0"/>
              </a:spcBef>
              <a:spcAft>
                <a:spcPts val="0"/>
              </a:spcAft>
              <a:buClr>
                <a:srgbClr val="CC7B16"/>
              </a:buClr>
              <a:buSzPts val="1800"/>
              <a:buChar char="❏"/>
            </a:pPr>
            <a:r>
              <a:rPr lang="en" sz="1800">
                <a:solidFill>
                  <a:srgbClr val="4A4A4A"/>
                </a:solidFill>
              </a:rPr>
              <a:t>He told them He would always be with them, and He is still here with us today. </a:t>
            </a:r>
            <a:endParaRPr sz="1800">
              <a:solidFill>
                <a:srgbClr val="4A4A4A"/>
              </a:solidFill>
            </a:endParaRPr>
          </a:p>
          <a:p>
            <a:pPr marL="457200" lvl="0" indent="-342900" rtl="0">
              <a:lnSpc>
                <a:spcPct val="100000"/>
              </a:lnSpc>
              <a:spcBef>
                <a:spcPts val="0"/>
              </a:spcBef>
              <a:spcAft>
                <a:spcPts val="0"/>
              </a:spcAft>
              <a:buClr>
                <a:srgbClr val="CC7B16"/>
              </a:buClr>
              <a:buSzPts val="1800"/>
              <a:buChar char="❏"/>
            </a:pPr>
            <a:r>
              <a:rPr lang="en" sz="1800">
                <a:solidFill>
                  <a:srgbClr val="4A4A4A"/>
                </a:solidFill>
              </a:rPr>
              <a:t>And because we know the Church will endure forever, we know that saints are still being made today. </a:t>
            </a:r>
            <a:endParaRPr sz="1800">
              <a:solidFill>
                <a:srgbClr val="4A4A4A"/>
              </a:solidFil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ctrTitle"/>
          </p:nvPr>
        </p:nvSpPr>
        <p:spPr>
          <a:xfrm>
            <a:off x="3400750" y="1551050"/>
            <a:ext cx="4818600" cy="166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Morality: The Journey in Christian Living</a:t>
            </a:r>
            <a:endParaRPr/>
          </a:p>
        </p:txBody>
      </p:sp>
      <p:sp>
        <p:nvSpPr>
          <p:cNvPr id="79" name="Google Shape;79;p13"/>
          <p:cNvSpPr txBox="1">
            <a:spLocks noGrp="1"/>
          </p:cNvSpPr>
          <p:nvPr>
            <p:ph type="subTitle" idx="1"/>
          </p:nvPr>
        </p:nvSpPr>
        <p:spPr>
          <a:xfrm>
            <a:off x="3400862" y="3172900"/>
            <a:ext cx="48186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Grade 8: Unit 3</a:t>
            </a:r>
            <a:endParaRPr/>
          </a:p>
        </p:txBody>
      </p:sp>
      <p:pic>
        <p:nvPicPr>
          <p:cNvPr id="80" name="Google Shape;80;p13"/>
          <p:cNvPicPr preferRelativeResize="0"/>
          <p:nvPr/>
        </p:nvPicPr>
        <p:blipFill rotWithShape="1">
          <a:blip r:embed="rId3">
            <a:alphaModFix/>
          </a:blip>
          <a:srcRect l="31932" t="24876" r="28930" b="17842"/>
          <a:stretch/>
        </p:blipFill>
        <p:spPr>
          <a:xfrm>
            <a:off x="321250" y="1683475"/>
            <a:ext cx="2715300" cy="26394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1: Exploring Morality with Sacred Art</a:t>
            </a:r>
            <a:endParaRPr/>
          </a:p>
        </p:txBody>
      </p:sp>
      <p:sp>
        <p:nvSpPr>
          <p:cNvPr id="86" name="Google Shape;86;p14"/>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87"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txBox="1">
            <a:spLocks noGrp="1"/>
          </p:cNvSpPr>
          <p:nvPr>
            <p:ph type="body" idx="1"/>
          </p:nvPr>
        </p:nvSpPr>
        <p:spPr>
          <a:xfrm>
            <a:off x="3781175" y="1393075"/>
            <a:ext cx="4994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Char char="❏"/>
            </a:pPr>
            <a:r>
              <a:rPr lang="en" sz="1800">
                <a:solidFill>
                  <a:srgbClr val="4A4A4A"/>
                </a:solidFill>
              </a:rPr>
              <a:t>This is a painting of God called </a:t>
            </a:r>
            <a:r>
              <a:rPr lang="en" sz="1800" i="1">
                <a:solidFill>
                  <a:srgbClr val="4A4A4A"/>
                </a:solidFill>
              </a:rPr>
              <a:t>Ancient of Days</a:t>
            </a:r>
            <a:r>
              <a:rPr lang="en" sz="1800">
                <a:solidFill>
                  <a:srgbClr val="4A4A4A"/>
                </a:solidFill>
              </a:rPr>
              <a:t>. “Ancient of Days” is a title for God the Father from the book of Daniel.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Read Daniel 7:13-14.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John 8:12 and John 14:16</a:t>
            </a:r>
            <a:r>
              <a:rPr lang="en" sz="1800"/>
              <a:t>.</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A metaphor is a type of figurative language that uses one thing to stand for another.</a:t>
            </a:r>
            <a:r>
              <a:rPr lang="en" sz="1800"/>
              <a:t> </a:t>
            </a:r>
            <a:r>
              <a:rPr lang="en" sz="1800">
                <a:solidFill>
                  <a:srgbClr val="4A4A4A"/>
                </a:solidFill>
              </a:rPr>
              <a:t>When Jesus says He is the light of the world, He doesn’t mean literal light; He means to use the word </a:t>
            </a:r>
            <a:r>
              <a:rPr lang="en" sz="1800" i="1">
                <a:solidFill>
                  <a:srgbClr val="4A4A4A"/>
                </a:solidFill>
              </a:rPr>
              <a:t>light </a:t>
            </a:r>
            <a:r>
              <a:rPr lang="en" sz="1800">
                <a:solidFill>
                  <a:srgbClr val="4A4A4A"/>
                </a:solidFill>
              </a:rPr>
              <a:t>in a fuller way.</a:t>
            </a:r>
            <a:endParaRPr sz="1800">
              <a:solidFill>
                <a:srgbClr val="4A4A4A"/>
              </a:solidFill>
            </a:endParaRPr>
          </a:p>
        </p:txBody>
      </p:sp>
      <p:sp>
        <p:nvSpPr>
          <p:cNvPr id="93" name="Google Shape;93;p1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Light of the World</a:t>
            </a:r>
            <a:endParaRPr/>
          </a:p>
        </p:txBody>
      </p:sp>
      <p:pic>
        <p:nvPicPr>
          <p:cNvPr id="94" name="Google Shape;94;p15"/>
          <p:cNvPicPr preferRelativeResize="0"/>
          <p:nvPr/>
        </p:nvPicPr>
        <p:blipFill rotWithShape="1">
          <a:blip r:embed="rId3">
            <a:alphaModFix/>
          </a:blip>
          <a:srcRect t="14266" r="9600" b="14259"/>
          <a:stretch/>
        </p:blipFill>
        <p:spPr>
          <a:xfrm>
            <a:off x="896175" y="1511350"/>
            <a:ext cx="2745900" cy="3091200"/>
          </a:xfrm>
          <a:prstGeom prst="rect">
            <a:avLst/>
          </a:prstGeom>
          <a:noFill/>
          <a:ln w="76200" cap="flat" cmpd="sng">
            <a:solidFill>
              <a:srgbClr val="F6F3EC"/>
            </a:solidFill>
            <a:prstDash val="solid"/>
            <a:miter lim="8000"/>
            <a:headEnd type="none" w="sm" len="sm"/>
            <a:tailEnd type="none" w="sm" len="sm"/>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Light of the World</a:t>
            </a:r>
            <a:endParaRPr/>
          </a:p>
        </p:txBody>
      </p:sp>
      <p:sp>
        <p:nvSpPr>
          <p:cNvPr id="100" name="Google Shape;100;p1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CC7B16"/>
              </a:buClr>
              <a:buSzPts val="2000"/>
              <a:buChar char="❏"/>
            </a:pPr>
            <a:r>
              <a:rPr lang="en" sz="2000">
                <a:solidFill>
                  <a:srgbClr val="4A4A4A"/>
                </a:solidFill>
              </a:rPr>
              <a:t>Read Genesis 1:1-3</a:t>
            </a:r>
            <a:endParaRPr sz="2000">
              <a:solidFill>
                <a:srgbClr val="4A4A4A"/>
              </a:solidFill>
            </a:endParaRPr>
          </a:p>
          <a:p>
            <a:pPr marL="457200" lvl="0" indent="-355600" algn="l" rtl="0">
              <a:spcBef>
                <a:spcPts val="0"/>
              </a:spcBef>
              <a:spcAft>
                <a:spcPts val="0"/>
              </a:spcAft>
              <a:buClr>
                <a:srgbClr val="CC7B16"/>
              </a:buClr>
              <a:buSzPts val="2000"/>
              <a:buChar char="❏"/>
            </a:pPr>
            <a:r>
              <a:rPr lang="en" sz="2000">
                <a:solidFill>
                  <a:srgbClr val="4A4A4A"/>
                </a:solidFill>
              </a:rPr>
              <a:t>The Word of God is a light for our path. We must assimilate it in faith and prayer and put it into practice. This is how moral conscience is formed. -CCC 1802 </a:t>
            </a:r>
            <a:endParaRPr sz="2000">
              <a:solidFill>
                <a:srgbClr val="4A4A4A"/>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Vocation of Love</a:t>
            </a:r>
            <a:endParaRPr/>
          </a:p>
        </p:txBody>
      </p:sp>
      <p:sp>
        <p:nvSpPr>
          <p:cNvPr id="208" name="Google Shape;208;p3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Ultimately, the best demonstration of love that we have is Christ on the Cross. In Romans 5:8, St. Paul explains, “But God proves his love for us in that while we were still sinners Christ died for us.” This is the type of love that we are called to imitate.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There are many ways that we use the term love in our society, although not all love is true charity. </a:t>
            </a:r>
            <a:endParaRPr sz="2000">
              <a:solidFill>
                <a:srgbClr val="4A4A4A"/>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2: What is Morality?</a:t>
            </a:r>
            <a:endParaRPr/>
          </a:p>
        </p:txBody>
      </p:sp>
      <p:sp>
        <p:nvSpPr>
          <p:cNvPr id="106" name="Google Shape;106;p17"/>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7" name="Google Shape;107;p17"/>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Morality?</a:t>
            </a:r>
            <a:endParaRPr/>
          </a:p>
        </p:txBody>
      </p:sp>
      <p:sp>
        <p:nvSpPr>
          <p:cNvPr id="113" name="Google Shape;113;p1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Lora"/>
              <a:buChar char="❏"/>
            </a:pPr>
            <a:r>
              <a:rPr lang="en" sz="1800">
                <a:solidFill>
                  <a:srgbClr val="4A4A4A"/>
                </a:solidFill>
              </a:rPr>
              <a:t>Sometimes a good way to describe a difficult concept is to say what it is not.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Morality is NOT a list of things to do and not to do.</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Morality is NOT a limiting of your freedom.</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Morality is NOT a list of things the Church teaches to keep people obedient.</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Morality is much more than a list of do’s and don’ts. </a:t>
            </a:r>
            <a:endParaRPr sz="1800">
              <a:solidFill>
                <a:srgbClr val="4A4A4A"/>
              </a:solidFil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Good Judgement</a:t>
            </a:r>
            <a:endParaRPr/>
          </a:p>
        </p:txBody>
      </p:sp>
      <p:sp>
        <p:nvSpPr>
          <p:cNvPr id="119" name="Google Shape;119;p1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Char char="❏"/>
            </a:pPr>
            <a:r>
              <a:rPr lang="en" sz="1800">
                <a:solidFill>
                  <a:srgbClr val="4A4A4A"/>
                </a:solidFill>
              </a:rPr>
              <a:t>“I have a dream that my four little children will one day live in a nation where they will not be judged by the color of their skin, but by the content of their character.” -Martin Luther King Jr.</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King was not a Catholic, but a Baptist (Christian) minister.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He was not saying that he wanted to live in a world where we did not judge others. This quotation shows King’s recognition that right and wrong exist.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As our society becomes less willing to “judge” others, we become less willing to stand up for what is right, and we become less just as a society. </a:t>
            </a:r>
            <a:endParaRPr sz="1800">
              <a:solidFill>
                <a:srgbClr val="4A4A4A"/>
              </a:solidFil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Good Judgement</a:t>
            </a:r>
            <a:endParaRPr/>
          </a:p>
        </p:txBody>
      </p:sp>
      <p:sp>
        <p:nvSpPr>
          <p:cNvPr id="125" name="Google Shape;125;p20"/>
          <p:cNvSpPr txBox="1">
            <a:spLocks noGrp="1"/>
          </p:cNvSpPr>
          <p:nvPr>
            <p:ph type="body" idx="1"/>
          </p:nvPr>
        </p:nvSpPr>
        <p:spPr>
          <a:xfrm>
            <a:off x="729450" y="1393075"/>
            <a:ext cx="79380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Char char="❏"/>
            </a:pPr>
            <a:r>
              <a:rPr lang="en" sz="1800">
                <a:solidFill>
                  <a:srgbClr val="4A4A4A"/>
                </a:solidFill>
              </a:rPr>
              <a:t>A just society requires that human beings exercise judgment by making good moral choices.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We can know what good moral choices are by learning about God and His commands. We can also know them, although not as completely, through our own reason, because </a:t>
            </a:r>
            <a:r>
              <a:rPr lang="en" sz="1800"/>
              <a:t>God’s</a:t>
            </a:r>
            <a:r>
              <a:rPr lang="en" sz="1800">
                <a:solidFill>
                  <a:srgbClr val="4A4A4A"/>
                </a:solidFill>
              </a:rPr>
              <a:t> commands are of the natural law. The natural law applies to everyone, everywhere, and is not affected by time or place.</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Actions that are in accordance with God’s law and will are right</a:t>
            </a:r>
            <a:r>
              <a:rPr lang="en" sz="1800"/>
              <a:t>. W</a:t>
            </a:r>
            <a:r>
              <a:rPr lang="en" sz="1800">
                <a:solidFill>
                  <a:srgbClr val="4A4A4A"/>
                </a:solidFill>
              </a:rPr>
              <a:t>hat Christ is asking for is not merely rule-following, but detachment from worldly things so that treasure may be gained in Heaven.</a:t>
            </a:r>
            <a:endParaRPr sz="1800">
              <a:solidFill>
                <a:srgbClr val="4A4A4A"/>
              </a:solidFill>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 and Subjective Truth</a:t>
            </a:r>
            <a:endParaRPr/>
          </a:p>
        </p:txBody>
      </p:sp>
      <p:sp>
        <p:nvSpPr>
          <p:cNvPr id="131" name="Google Shape;131;p2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An objective truth is a truth that does not depend upon </a:t>
            </a:r>
            <a:r>
              <a:rPr lang="en" sz="1800"/>
              <a:t>one’s</a:t>
            </a:r>
            <a:r>
              <a:rPr lang="en" sz="1800">
                <a:solidFill>
                  <a:srgbClr val="4A4A4A"/>
                </a:solidFill>
              </a:rPr>
              <a:t> knowledge of it, opinion or feelings </a:t>
            </a:r>
            <a:r>
              <a:rPr lang="en" sz="1800"/>
              <a:t>about</a:t>
            </a:r>
            <a:r>
              <a:rPr lang="en" sz="1800">
                <a:solidFill>
                  <a:srgbClr val="4A4A4A"/>
                </a:solidFill>
              </a:rPr>
              <a:t> it, or even awareness of it.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For example, the fact that you are alive is objectively tr</a:t>
            </a:r>
            <a:r>
              <a:rPr lang="en" sz="1800"/>
              <a:t>ue</a:t>
            </a:r>
            <a:r>
              <a:rPr lang="en" sz="1800">
                <a:solidFill>
                  <a:srgbClr val="4A4A4A"/>
                </a:solidFill>
              </a:rPr>
              <a:t>. You would still be alive whether or not </a:t>
            </a:r>
            <a:r>
              <a:rPr lang="en" sz="1800"/>
              <a:t>anyone </a:t>
            </a:r>
            <a:r>
              <a:rPr lang="en" sz="1800">
                <a:solidFill>
                  <a:srgbClr val="4A4A4A"/>
                </a:solidFill>
              </a:rPr>
              <a:t>knew you, agreed with the idea that you were alive, or had an opinion of your life.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Whether or not an objective truth is true does not depend on </a:t>
            </a:r>
            <a:r>
              <a:rPr lang="en" sz="1800"/>
              <a:t>you</a:t>
            </a:r>
            <a:r>
              <a:rPr lang="en" sz="1800">
                <a:solidFill>
                  <a:srgbClr val="4A4A4A"/>
                </a:solidFill>
              </a:rPr>
              <a:t>.</a:t>
            </a:r>
            <a:endParaRPr sz="1800">
              <a:solidFill>
                <a:srgbClr val="4A4A4A"/>
              </a:solidFil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 and Subjective Truth</a:t>
            </a:r>
            <a:endParaRPr/>
          </a:p>
        </p:txBody>
      </p:sp>
      <p:sp>
        <p:nvSpPr>
          <p:cNvPr id="137" name="Google Shape;137;p2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In contrast, a subjective statement is one entirely dependent on </a:t>
            </a:r>
            <a:r>
              <a:rPr lang="en" sz="1800"/>
              <a:t>your</a:t>
            </a:r>
            <a:r>
              <a:rPr lang="en" sz="1800">
                <a:solidFill>
                  <a:srgbClr val="4A4A4A"/>
                </a:solidFill>
              </a:rPr>
              <a:t> knowledge, opinion, or awareness of it.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For example</a:t>
            </a:r>
            <a:r>
              <a:rPr lang="en" sz="1800"/>
              <a:t>:</a:t>
            </a:r>
            <a:r>
              <a:rPr lang="en" sz="1800">
                <a:solidFill>
                  <a:srgbClr val="4A4A4A"/>
                </a:solidFill>
              </a:rPr>
              <a:t> if </a:t>
            </a:r>
            <a:r>
              <a:rPr lang="en" sz="1800"/>
              <a:t>Bob</a:t>
            </a:r>
            <a:r>
              <a:rPr lang="en" sz="1800">
                <a:solidFill>
                  <a:srgbClr val="4A4A4A"/>
                </a:solidFill>
              </a:rPr>
              <a:t> said the Chicago Cubs are the best baseball team. A reasonable person might disagree and believe the Boston Red Sox are the best baseball team. But, that doesn’t change the fact that the Cubs are the best baseball team to </a:t>
            </a:r>
            <a:r>
              <a:rPr lang="en" sz="1800"/>
              <a:t>Bob</a:t>
            </a:r>
            <a:r>
              <a:rPr lang="en" sz="1800">
                <a:solidFill>
                  <a:srgbClr val="4A4A4A"/>
                </a:solidFill>
              </a:rPr>
              <a:t>, based upon </a:t>
            </a:r>
            <a:r>
              <a:rPr lang="en" sz="1800"/>
              <a:t>his</a:t>
            </a:r>
            <a:r>
              <a:rPr lang="en" sz="1800">
                <a:solidFill>
                  <a:srgbClr val="4A4A4A"/>
                </a:solidFill>
              </a:rPr>
              <a:t> own personal opinion and preferences. </a:t>
            </a:r>
            <a:endParaRPr sz="1800">
              <a:solidFill>
                <a:srgbClr val="4A4A4A"/>
              </a:solidFill>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 and Subjective Truth</a:t>
            </a:r>
            <a:endParaRPr/>
          </a:p>
        </p:txBody>
      </p:sp>
      <p:sp>
        <p:nvSpPr>
          <p:cNvPr id="143" name="Google Shape;143;p2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t>It is very important to note that t</a:t>
            </a:r>
            <a:r>
              <a:rPr lang="en" sz="1800">
                <a:solidFill>
                  <a:srgbClr val="4A4A4A"/>
                </a:solidFill>
              </a:rPr>
              <a:t>he existence of debate over an idea does </a:t>
            </a:r>
            <a:r>
              <a:rPr lang="en" sz="1800"/>
              <a:t>NOT</a:t>
            </a:r>
            <a:r>
              <a:rPr lang="en" sz="1800">
                <a:solidFill>
                  <a:srgbClr val="4A4A4A"/>
                </a:solidFill>
              </a:rPr>
              <a:t> make a statement subjective.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For example, some people may try to argue that the Holocaust was not bad, that slavery is justi</a:t>
            </a:r>
            <a:r>
              <a:rPr lang="en" sz="1800"/>
              <a:t>fi</a:t>
            </a:r>
            <a:r>
              <a:rPr lang="en" sz="1800">
                <a:solidFill>
                  <a:srgbClr val="4A4A4A"/>
                </a:solidFill>
              </a:rPr>
              <a:t>able, that stealing is okay, and so forth.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But the truth is the truth even if some people disagree. Moral truths remain true even if they are unpopular.</a:t>
            </a:r>
            <a:endParaRPr sz="1800">
              <a:solidFill>
                <a:srgbClr val="4A4A4A"/>
              </a:solidFill>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3: Freedom and Choice: The Human Person</a:t>
            </a:r>
            <a:endParaRPr/>
          </a:p>
        </p:txBody>
      </p:sp>
      <p:sp>
        <p:nvSpPr>
          <p:cNvPr id="149" name="Google Shape;149;p24"/>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50" name="Google Shape;150;p2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Hierarchy of Creation</a:t>
            </a:r>
            <a:endParaRPr/>
          </a:p>
        </p:txBody>
      </p:sp>
      <p:sp>
        <p:nvSpPr>
          <p:cNvPr id="156" name="Google Shape;156;p2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Lora"/>
              <a:buChar char="❏"/>
            </a:pPr>
            <a:r>
              <a:rPr lang="en" sz="1800">
                <a:solidFill>
                  <a:srgbClr val="4A4A4A"/>
                </a:solidFill>
              </a:rPr>
              <a:t>Read Genesis 1:26-27.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Man is the only creature made in </a:t>
            </a:r>
            <a:r>
              <a:rPr lang="en" sz="1800"/>
              <a:t>God’s</a:t>
            </a:r>
            <a:r>
              <a:rPr lang="en" sz="1800">
                <a:solidFill>
                  <a:srgbClr val="4A4A4A"/>
                </a:solidFill>
              </a:rPr>
              <a:t> image, and this makes </a:t>
            </a:r>
            <a:r>
              <a:rPr lang="en" sz="1800"/>
              <a:t>humans</a:t>
            </a:r>
            <a:r>
              <a:rPr lang="en" sz="1800">
                <a:solidFill>
                  <a:srgbClr val="4A4A4A"/>
                </a:solidFill>
              </a:rPr>
              <a:t> unique.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You may have heard that some truths are </a:t>
            </a:r>
            <a:r>
              <a:rPr lang="en" sz="1800"/>
              <a:t>“</a:t>
            </a:r>
            <a:r>
              <a:rPr lang="en" sz="1800">
                <a:solidFill>
                  <a:srgbClr val="4A4A4A"/>
                </a:solidFill>
              </a:rPr>
              <a:t>self-evident.</a:t>
            </a:r>
            <a:r>
              <a:rPr lang="en" sz="1800"/>
              <a:t>”</a:t>
            </a:r>
            <a:r>
              <a:rPr lang="en" sz="1800">
                <a:solidFill>
                  <a:srgbClr val="4A4A4A"/>
                </a:solidFill>
              </a:rPr>
              <a:t> (The phrase is used in the Declaration of Independence.) One of these self-evident truths is that there is a hierarchy of creation.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t>A </a:t>
            </a:r>
            <a:r>
              <a:rPr lang="en" sz="1800" i="1">
                <a:solidFill>
                  <a:srgbClr val="4A4A4A"/>
                </a:solidFill>
              </a:rPr>
              <a:t>hierarchy</a:t>
            </a:r>
            <a:r>
              <a:rPr lang="en" sz="1800">
                <a:solidFill>
                  <a:srgbClr val="4A4A4A"/>
                </a:solidFill>
              </a:rPr>
              <a:t> </a:t>
            </a:r>
            <a:r>
              <a:rPr lang="en" sz="1800"/>
              <a:t>is</a:t>
            </a:r>
            <a:r>
              <a:rPr lang="en" sz="1800">
                <a:solidFill>
                  <a:srgbClr val="4A4A4A"/>
                </a:solidFill>
              </a:rPr>
              <a:t> an arrangement in which some things are ranked higher than others. For example, the military has a clear hierarchy: a general’s rank is higher than a lieutenant’s.</a:t>
            </a:r>
            <a:endParaRPr sz="1800">
              <a:solidFill>
                <a:srgbClr val="4A4A4A"/>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Hierarchy of Creation</a:t>
            </a:r>
            <a:endParaRPr/>
          </a:p>
        </p:txBody>
      </p:sp>
      <p:sp>
        <p:nvSpPr>
          <p:cNvPr id="162" name="Google Shape;162;p2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The philosopher E. F. Schumacher identified what he called a “chain of being” or hierarchy of creation:</a:t>
            </a:r>
            <a:endParaRPr sz="1800">
              <a:solidFill>
                <a:srgbClr val="4A4A4A"/>
              </a:solidFill>
            </a:endParaRPr>
          </a:p>
          <a:p>
            <a:pPr marL="457200" lvl="0" indent="0" algn="l" rtl="0">
              <a:spcBef>
                <a:spcPts val="0"/>
              </a:spcBef>
              <a:spcAft>
                <a:spcPts val="0"/>
              </a:spcAft>
              <a:buNone/>
            </a:pPr>
            <a:endParaRPr sz="1800">
              <a:solidFill>
                <a:srgbClr val="4A4A4A"/>
              </a:solidFill>
            </a:endParaRPr>
          </a:p>
          <a:p>
            <a:pPr marL="914400" lvl="0" indent="-342900" algn="l" rtl="0">
              <a:spcBef>
                <a:spcPts val="0"/>
              </a:spcBef>
              <a:spcAft>
                <a:spcPts val="0"/>
              </a:spcAft>
              <a:buClr>
                <a:srgbClr val="CC7B16"/>
              </a:buClr>
              <a:buSzPts val="1800"/>
              <a:buAutoNum type="arabicPeriod"/>
            </a:pPr>
            <a:r>
              <a:rPr lang="en" sz="1800">
                <a:solidFill>
                  <a:srgbClr val="4A4A4A"/>
                </a:solidFill>
              </a:rPr>
              <a:t>There exists material </a:t>
            </a:r>
            <a:endParaRPr sz="1800">
              <a:solidFill>
                <a:srgbClr val="4A4A4A"/>
              </a:solidFill>
            </a:endParaRPr>
          </a:p>
          <a:p>
            <a:pPr marL="914400" lvl="0" indent="-342900" algn="l" rtl="0">
              <a:spcBef>
                <a:spcPts val="0"/>
              </a:spcBef>
              <a:spcAft>
                <a:spcPts val="0"/>
              </a:spcAft>
              <a:buClr>
                <a:srgbClr val="CC7B16"/>
              </a:buClr>
              <a:buSzPts val="1800"/>
              <a:buAutoNum type="arabicPeriod"/>
            </a:pPr>
            <a:r>
              <a:rPr lang="en" sz="1800">
                <a:solidFill>
                  <a:srgbClr val="4A4A4A"/>
                </a:solidFill>
              </a:rPr>
              <a:t>There exists material plus life.</a:t>
            </a:r>
            <a:endParaRPr sz="1800">
              <a:solidFill>
                <a:srgbClr val="4A4A4A"/>
              </a:solidFill>
            </a:endParaRPr>
          </a:p>
          <a:p>
            <a:pPr marL="914400" lvl="0" indent="-342900" algn="l" rtl="0">
              <a:spcBef>
                <a:spcPts val="0"/>
              </a:spcBef>
              <a:spcAft>
                <a:spcPts val="0"/>
              </a:spcAft>
              <a:buClr>
                <a:srgbClr val="CC7B16"/>
              </a:buClr>
              <a:buSzPts val="1800"/>
              <a:buAutoNum type="arabicPeriod"/>
            </a:pPr>
            <a:r>
              <a:rPr lang="en" sz="1800">
                <a:solidFill>
                  <a:srgbClr val="4A4A4A"/>
                </a:solidFill>
              </a:rPr>
              <a:t>There exists material plus life plus consciousness.</a:t>
            </a:r>
            <a:endParaRPr sz="1800">
              <a:solidFill>
                <a:srgbClr val="4A4A4A"/>
              </a:solidFill>
            </a:endParaRPr>
          </a:p>
          <a:p>
            <a:pPr marL="914400" lvl="0" indent="-342900" algn="l" rtl="0">
              <a:spcBef>
                <a:spcPts val="0"/>
              </a:spcBef>
              <a:spcAft>
                <a:spcPts val="0"/>
              </a:spcAft>
              <a:buClr>
                <a:srgbClr val="CC7B16"/>
              </a:buClr>
              <a:buSzPts val="1800"/>
              <a:buAutoNum type="arabicPeriod"/>
            </a:pPr>
            <a:r>
              <a:rPr lang="en" sz="1800">
                <a:solidFill>
                  <a:srgbClr val="4A4A4A"/>
                </a:solidFill>
              </a:rPr>
              <a:t>There exists material plus life plus consciousness plus self-consciousness.</a:t>
            </a:r>
            <a:endParaRPr sz="1800">
              <a:solidFill>
                <a:srgbClr val="4A4A4A"/>
              </a:solidFill>
            </a:endParaRPr>
          </a:p>
          <a:p>
            <a:pPr marL="914400" lvl="0" indent="-342900" algn="l" rtl="0">
              <a:spcBef>
                <a:spcPts val="0"/>
              </a:spcBef>
              <a:spcAft>
                <a:spcPts val="0"/>
              </a:spcAft>
              <a:buClr>
                <a:srgbClr val="CC7B16"/>
              </a:buClr>
              <a:buSzPts val="1800"/>
              <a:buAutoNum type="arabicPeriod"/>
            </a:pPr>
            <a:r>
              <a:rPr lang="en" sz="1800">
                <a:solidFill>
                  <a:srgbClr val="4A4A4A"/>
                </a:solidFill>
              </a:rPr>
              <a:t>Between each level of the hierarchy there is a divide. No part of creation is in multiple categories.						</a:t>
            </a:r>
            <a:endParaRPr sz="1800">
              <a:solidFill>
                <a:srgbClr val="4A4A4A"/>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Holiness, Friendship, and Family</a:t>
            </a:r>
            <a:endParaRPr/>
          </a:p>
        </p:txBody>
      </p:sp>
      <p:sp>
        <p:nvSpPr>
          <p:cNvPr id="214" name="Google Shape;214;p3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It is the primary vocation of every Christian to become holy. God uses everything and everyone in our lives to bring us closer to Him and closer to holiness.</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This includes our relationships with others. Friendships can be a huge part of our journey to sanctity.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We are called to love in holy friendships on earth. We can surround ourselves with people who will be good influences, and we can build each other up. </a:t>
            </a:r>
            <a:endParaRPr sz="2000">
              <a:solidFill>
                <a:srgbClr val="4A4A4A"/>
              </a:solidFil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Hierarchy of Creation</a:t>
            </a:r>
            <a:endParaRPr/>
          </a:p>
        </p:txBody>
      </p:sp>
      <p:sp>
        <p:nvSpPr>
          <p:cNvPr id="168" name="Google Shape;168;p2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5AE4D"/>
              </a:buClr>
              <a:buSzPts val="1800"/>
              <a:buFont typeface="Arimo"/>
              <a:buChar char="❏"/>
            </a:pPr>
            <a:r>
              <a:rPr lang="en" sz="1800">
                <a:solidFill>
                  <a:srgbClr val="4A4A4A"/>
                </a:solidFill>
              </a:rPr>
              <a:t>There is a difference between consciousness and self-consciousness. For example, we could make a list of activities that require self-consciousness. Another way of thinking about this list might be, “What are some things human can do that animals cannot?” An example of such a list:</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Use language.</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Create art.</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Pray.</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t>Willingly offer</a:t>
            </a:r>
            <a:r>
              <a:rPr lang="en" sz="1800">
                <a:solidFill>
                  <a:srgbClr val="4A4A4A"/>
                </a:solidFill>
              </a:rPr>
              <a:t> our life for </a:t>
            </a:r>
            <a:br>
              <a:rPr lang="en" sz="1800">
                <a:solidFill>
                  <a:srgbClr val="4A4A4A"/>
                </a:solidFill>
              </a:rPr>
            </a:br>
            <a:r>
              <a:rPr lang="en" sz="1800">
                <a:solidFill>
                  <a:srgbClr val="4A4A4A"/>
                </a:solidFill>
              </a:rPr>
              <a:t>our </a:t>
            </a:r>
            <a:r>
              <a:rPr lang="en" sz="1800"/>
              <a:t>enemies</a:t>
            </a:r>
            <a:r>
              <a:rPr lang="en" sz="1800">
                <a:solidFill>
                  <a:srgbClr val="4A4A4A"/>
                </a:solidFill>
              </a:rPr>
              <a:t>.</a:t>
            </a:r>
            <a:endParaRPr sz="1800">
              <a:solidFill>
                <a:srgbClr val="4A4A4A"/>
              </a:solidFill>
            </a:endParaRPr>
          </a:p>
        </p:txBody>
      </p:sp>
      <p:sp>
        <p:nvSpPr>
          <p:cNvPr id="169" name="Google Shape;169;p27"/>
          <p:cNvSpPr txBox="1"/>
          <p:nvPr/>
        </p:nvSpPr>
        <p:spPr>
          <a:xfrm>
            <a:off x="3749800" y="2934675"/>
            <a:ext cx="4825800" cy="2136000"/>
          </a:xfrm>
          <a:prstGeom prst="rect">
            <a:avLst/>
          </a:prstGeom>
          <a:noFill/>
          <a:ln>
            <a:noFill/>
          </a:ln>
        </p:spPr>
        <p:txBody>
          <a:bodyPr spcFirstLastPara="1" wrap="square" lIns="91425" tIns="91425" rIns="91425" bIns="91425" anchor="t" anchorCtr="0">
            <a:noAutofit/>
          </a:bodyPr>
          <a:lstStyle/>
          <a:p>
            <a:pPr marL="914400" lvl="1" indent="-342900" algn="l" rtl="0">
              <a:lnSpc>
                <a:spcPct val="115000"/>
              </a:lnSpc>
              <a:spcBef>
                <a:spcPts val="0"/>
              </a:spcBef>
              <a:spcAft>
                <a:spcPts val="0"/>
              </a:spcAft>
              <a:buClr>
                <a:srgbClr val="CC7B16"/>
              </a:buClr>
              <a:buSzPts val="1800"/>
              <a:buFont typeface="Arimo"/>
              <a:buChar char="❏"/>
            </a:pPr>
            <a:r>
              <a:rPr lang="en" sz="1800">
                <a:solidFill>
                  <a:srgbClr val="4A4A4A"/>
                </a:solidFill>
                <a:latin typeface="Arimo"/>
                <a:ea typeface="Arimo"/>
                <a:cs typeface="Arimo"/>
                <a:sym typeface="Arimo"/>
              </a:rPr>
              <a:t>Contemplate the world around us and our place in it.</a:t>
            </a:r>
            <a:endParaRPr sz="1800">
              <a:solidFill>
                <a:srgbClr val="4A4A4A"/>
              </a:solidFill>
              <a:latin typeface="Arimo"/>
              <a:ea typeface="Arimo"/>
              <a:cs typeface="Arimo"/>
              <a:sym typeface="Arimo"/>
            </a:endParaRPr>
          </a:p>
          <a:p>
            <a:pPr marL="914400" lvl="1" indent="-342900" algn="l" rtl="0">
              <a:lnSpc>
                <a:spcPct val="115000"/>
              </a:lnSpc>
              <a:spcBef>
                <a:spcPts val="0"/>
              </a:spcBef>
              <a:spcAft>
                <a:spcPts val="0"/>
              </a:spcAft>
              <a:buClr>
                <a:srgbClr val="CC7B16"/>
              </a:buClr>
              <a:buSzPts val="1800"/>
              <a:buFont typeface="Arimo"/>
              <a:buChar char="❏"/>
            </a:pPr>
            <a:r>
              <a:rPr lang="en" sz="1800">
                <a:solidFill>
                  <a:srgbClr val="4A4A4A"/>
                </a:solidFill>
                <a:latin typeface="Arimo"/>
                <a:ea typeface="Arimo"/>
                <a:cs typeface="Arimo"/>
                <a:sym typeface="Arimo"/>
              </a:rPr>
              <a:t>Invent and argue about philosophies, including whether animals and humans are different. </a:t>
            </a:r>
            <a:endParaRPr sz="1800">
              <a:solidFill>
                <a:srgbClr val="4A4A4A"/>
              </a:solidFill>
              <a:latin typeface="Arimo"/>
              <a:ea typeface="Arimo"/>
              <a:cs typeface="Arimo"/>
              <a:sym typeface="Arimo"/>
            </a:endParaRPr>
          </a:p>
          <a:p>
            <a:pPr marL="0" lvl="0" indent="0" algn="l" rtl="0">
              <a:spcBef>
                <a:spcPts val="0"/>
              </a:spcBef>
              <a:spcAft>
                <a:spcPts val="0"/>
              </a:spcAft>
              <a:buNone/>
            </a:pPr>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Humans</a:t>
            </a:r>
            <a:endParaRPr/>
          </a:p>
        </p:txBody>
      </p:sp>
      <p:sp>
        <p:nvSpPr>
          <p:cNvPr id="175" name="Google Shape;175;p2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2,000 years before Christ, the ancient Greek philosopher Plato put forth a theory about the human soul. He said it was made up of three parts: the head (our reason), the heart (our will), and the belly (our appetites or desires).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This corresponds to the Christian understanding of the human person we call </a:t>
            </a:r>
            <a:r>
              <a:rPr lang="en" sz="1800" i="1">
                <a:solidFill>
                  <a:srgbClr val="4A4A4A"/>
                </a:solidFill>
              </a:rPr>
              <a:t>imago Dei</a:t>
            </a:r>
            <a:r>
              <a:rPr lang="en" sz="1800">
                <a:solidFill>
                  <a:srgbClr val="4A4A4A"/>
                </a:solidFill>
              </a:rPr>
              <a:t>: made in the image and likeness of God.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Read Genesis 1:26.</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This revelation about dominion gives us a great responsibility to use our freedom in accord with principles of good stewardship.</a:t>
            </a:r>
            <a:endParaRPr sz="1800">
              <a:solidFill>
                <a:srgbClr val="4A4A4A"/>
              </a:solidFil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4: Conscience and Our Obligation to Form It</a:t>
            </a:r>
            <a:endParaRPr/>
          </a:p>
        </p:txBody>
      </p:sp>
      <p:sp>
        <p:nvSpPr>
          <p:cNvPr id="181" name="Google Shape;181;p29"/>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82" name="Google Shape;182;p29"/>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body" idx="1"/>
          </p:nvPr>
        </p:nvSpPr>
        <p:spPr>
          <a:xfrm>
            <a:off x="4336575" y="1393075"/>
            <a:ext cx="4313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“Conscience is a judgment of reason by which the human person recognizes the moral quality of a concrete act.” -CCC 1796</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Conscience directs the relationship between reason and human action</a:t>
            </a:r>
            <a:r>
              <a:rPr lang="en" sz="1800"/>
              <a:t>. This </a:t>
            </a:r>
            <a:r>
              <a:rPr lang="en" sz="1800">
                <a:solidFill>
                  <a:srgbClr val="4A4A4A"/>
                </a:solidFill>
              </a:rPr>
              <a:t>action is based on external moral principles.</a:t>
            </a:r>
            <a:endParaRPr sz="1800">
              <a:solidFill>
                <a:srgbClr val="4A4A4A"/>
              </a:solidFill>
            </a:endParaRPr>
          </a:p>
        </p:txBody>
      </p:sp>
      <p:sp>
        <p:nvSpPr>
          <p:cNvPr id="188" name="Google Shape;188;p3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Conscience</a:t>
            </a:r>
            <a:endParaRPr/>
          </a:p>
        </p:txBody>
      </p:sp>
      <p:pic>
        <p:nvPicPr>
          <p:cNvPr id="189" name="Google Shape;189;p30"/>
          <p:cNvPicPr preferRelativeResize="0"/>
          <p:nvPr/>
        </p:nvPicPr>
        <p:blipFill rotWithShape="1">
          <a:blip r:embed="rId3">
            <a:alphaModFix/>
          </a:blip>
          <a:srcRect l="9776" t="7274" r="38388" b="8337"/>
          <a:stretch/>
        </p:blipFill>
        <p:spPr>
          <a:xfrm>
            <a:off x="896175" y="1511350"/>
            <a:ext cx="3037800" cy="3091200"/>
          </a:xfrm>
          <a:prstGeom prst="rect">
            <a:avLst/>
          </a:prstGeom>
          <a:noFill/>
          <a:ln w="76200" cap="flat" cmpd="sng">
            <a:solidFill>
              <a:srgbClr val="F6F3EC"/>
            </a:solidFill>
            <a:prstDash val="solid"/>
            <a:miter lim="8000"/>
            <a:headEnd type="none" w="sm" len="sm"/>
            <a:tailEnd type="none" w="sm" len="sm"/>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Conscience</a:t>
            </a:r>
            <a:endParaRPr/>
          </a:p>
        </p:txBody>
      </p:sp>
      <p:sp>
        <p:nvSpPr>
          <p:cNvPr id="195" name="Google Shape;195;p3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CC7B16"/>
              </a:buClr>
              <a:buSzPts val="2000"/>
              <a:buFont typeface="Arial"/>
              <a:buChar char="❏"/>
            </a:pPr>
            <a:r>
              <a:rPr lang="en" sz="2000">
                <a:solidFill>
                  <a:srgbClr val="4A4A4A"/>
                </a:solidFill>
              </a:rPr>
              <a:t>Conscience:					 							</a:t>
            </a:r>
            <a:endParaRPr sz="2000">
              <a:solidFill>
                <a:srgbClr val="4A4A4A"/>
              </a:solidFill>
            </a:endParaRPr>
          </a:p>
          <a:p>
            <a:pPr marL="914400" lvl="1" indent="-355600" algn="l" rtl="0">
              <a:spcBef>
                <a:spcPts val="0"/>
              </a:spcBef>
              <a:spcAft>
                <a:spcPts val="0"/>
              </a:spcAft>
              <a:buClr>
                <a:srgbClr val="CC7B16"/>
              </a:buClr>
              <a:buSzPts val="2000"/>
              <a:buFont typeface="Arimo"/>
              <a:buChar char="❏"/>
            </a:pPr>
            <a:r>
              <a:rPr lang="en" sz="2000">
                <a:solidFill>
                  <a:srgbClr val="4A4A4A"/>
                </a:solidFill>
              </a:rPr>
              <a:t>(1) prompts us, (2) makes judgments, and (3) bears witness.</a:t>
            </a:r>
            <a:endParaRPr sz="2000">
              <a:solidFill>
                <a:srgbClr val="4A4A4A"/>
              </a:solidFill>
            </a:endParaRPr>
          </a:p>
          <a:p>
            <a:pPr marL="914400" lvl="1" indent="-355600" algn="l" rtl="0">
              <a:spcBef>
                <a:spcPts val="0"/>
              </a:spcBef>
              <a:spcAft>
                <a:spcPts val="0"/>
              </a:spcAft>
              <a:buClr>
                <a:srgbClr val="CC7B16"/>
              </a:buClr>
              <a:buSzPts val="2000"/>
              <a:buFont typeface="Arimo"/>
              <a:buChar char="❏"/>
            </a:pPr>
            <a:r>
              <a:rPr lang="en" sz="2000">
                <a:solidFill>
                  <a:srgbClr val="4A4A4A"/>
                </a:solidFill>
              </a:rPr>
              <a:t>is a judgment of reason.</a:t>
            </a:r>
            <a:endParaRPr sz="2000">
              <a:solidFill>
                <a:srgbClr val="4A4A4A"/>
              </a:solidFill>
            </a:endParaRPr>
          </a:p>
          <a:p>
            <a:pPr marL="914400" lvl="1" indent="-355600" algn="l" rtl="0">
              <a:spcBef>
                <a:spcPts val="0"/>
              </a:spcBef>
              <a:spcAft>
                <a:spcPts val="0"/>
              </a:spcAft>
              <a:buClr>
                <a:srgbClr val="CC7B16"/>
              </a:buClr>
              <a:buSzPts val="2000"/>
              <a:buFont typeface="Arimo"/>
              <a:buChar char="❏"/>
            </a:pPr>
            <a:r>
              <a:rPr lang="en" sz="2000">
                <a:solidFill>
                  <a:srgbClr val="4A4A4A"/>
                </a:solidFill>
              </a:rPr>
              <a:t>is designed to use objective principles of the moral law to judge the morality of acts in speci</a:t>
            </a:r>
            <a:r>
              <a:rPr lang="en" sz="2000"/>
              <a:t>fi</a:t>
            </a:r>
            <a:r>
              <a:rPr lang="en" sz="2000">
                <a:solidFill>
                  <a:srgbClr val="4A4A4A"/>
                </a:solidFill>
              </a:rPr>
              <a:t>c circumstances.</a:t>
            </a:r>
            <a:endParaRPr sz="2000">
              <a:solidFill>
                <a:srgbClr val="4A4A4A"/>
              </a:solidFill>
            </a:endParaRPr>
          </a:p>
          <a:p>
            <a:pPr marL="914400" lvl="1" indent="-355600" algn="l" rtl="0">
              <a:spcBef>
                <a:spcPts val="0"/>
              </a:spcBef>
              <a:spcAft>
                <a:spcPts val="0"/>
              </a:spcAft>
              <a:buClr>
                <a:srgbClr val="CC7B16"/>
              </a:buClr>
              <a:buSzPts val="2000"/>
              <a:buFont typeface="Arimo"/>
              <a:buChar char="❏"/>
            </a:pPr>
            <a:r>
              <a:rPr lang="en" sz="2000">
                <a:solidFill>
                  <a:srgbClr val="4A4A4A"/>
                </a:solidFill>
              </a:rPr>
              <a:t>is meant to </a:t>
            </a:r>
            <a:r>
              <a:rPr lang="en" sz="2000" i="1">
                <a:solidFill>
                  <a:srgbClr val="4A4A4A"/>
                </a:solidFill>
              </a:rPr>
              <a:t>discover</a:t>
            </a:r>
            <a:r>
              <a:rPr lang="en" sz="2000">
                <a:solidFill>
                  <a:srgbClr val="4A4A4A"/>
                </a:solidFill>
              </a:rPr>
              <a:t> the moral law.</a:t>
            </a:r>
            <a:r>
              <a:rPr lang="en" sz="2000"/>
              <a:t> Conscience</a:t>
            </a:r>
            <a:r>
              <a:rPr lang="en" sz="2000">
                <a:solidFill>
                  <a:srgbClr val="4A4A4A"/>
                </a:solidFill>
              </a:rPr>
              <a:t> is </a:t>
            </a:r>
            <a:r>
              <a:rPr lang="en" sz="2000"/>
              <a:t>NOT</a:t>
            </a:r>
            <a:r>
              <a:rPr lang="en" sz="2000">
                <a:solidFill>
                  <a:srgbClr val="4A4A4A"/>
                </a:solidFill>
              </a:rPr>
              <a:t> the </a:t>
            </a:r>
            <a:r>
              <a:rPr lang="en" sz="2000" i="1">
                <a:solidFill>
                  <a:srgbClr val="4A4A4A"/>
                </a:solidFill>
              </a:rPr>
              <a:t>source</a:t>
            </a:r>
            <a:r>
              <a:rPr lang="en" sz="2000">
                <a:solidFill>
                  <a:srgbClr val="4A4A4A"/>
                </a:solidFill>
              </a:rPr>
              <a:t> of the moral law. </a:t>
            </a:r>
            <a:endParaRPr sz="2000">
              <a:solidFill>
                <a:srgbClr val="4A4A4A"/>
              </a:solidFil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Conscience</a:t>
            </a:r>
            <a:endParaRPr/>
          </a:p>
        </p:txBody>
      </p:sp>
      <p:sp>
        <p:nvSpPr>
          <p:cNvPr id="201" name="Google Shape;201;p3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CC7B16"/>
              </a:buClr>
              <a:buSzPts val="2000"/>
              <a:buFont typeface="Arial"/>
              <a:buChar char="❏"/>
            </a:pPr>
            <a:r>
              <a:rPr lang="en" sz="2000">
                <a:solidFill>
                  <a:srgbClr val="4A4A4A"/>
                </a:solidFill>
              </a:rPr>
              <a:t>Our consciences, in and of themselves, are NOT the source of morality. God is the source of morality, and conscience is God’s voice in our hearts. </a:t>
            </a:r>
            <a:endParaRPr sz="2000">
              <a:solidFill>
                <a:srgbClr val="4A4A4A"/>
              </a:solidFill>
            </a:endParaRPr>
          </a:p>
          <a:p>
            <a:pPr marL="457200" lvl="0" indent="-355600" algn="l" rtl="0">
              <a:spcBef>
                <a:spcPts val="0"/>
              </a:spcBef>
              <a:spcAft>
                <a:spcPts val="0"/>
              </a:spcAft>
              <a:buClr>
                <a:srgbClr val="CC7B16"/>
              </a:buClr>
              <a:buSzPts val="2000"/>
              <a:buFont typeface="Arial"/>
              <a:buChar char="❏"/>
            </a:pPr>
            <a:r>
              <a:rPr lang="en" sz="2000">
                <a:solidFill>
                  <a:srgbClr val="4A4A4A"/>
                </a:solidFill>
              </a:rPr>
              <a:t>Humans are the only creatures with this special gift. Our conscience helps us to make good moral choices.</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To help us make good choices, our conscience must be well formed.</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A well-formed conscience makes it possible to live a good moral life; a faulty conscience can ruin a moral life.</a:t>
            </a:r>
            <a:endParaRPr sz="2000">
              <a:solidFill>
                <a:srgbClr val="4A4A4A"/>
              </a:solidFil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Conscience</a:t>
            </a:r>
            <a:endParaRPr/>
          </a:p>
        </p:txBody>
      </p:sp>
      <p:sp>
        <p:nvSpPr>
          <p:cNvPr id="207" name="Google Shape;207;p33"/>
          <p:cNvSpPr txBox="1">
            <a:spLocks noGrp="1"/>
          </p:cNvSpPr>
          <p:nvPr>
            <p:ph type="body" idx="1"/>
          </p:nvPr>
        </p:nvSpPr>
        <p:spPr>
          <a:xfrm>
            <a:off x="729450" y="1240675"/>
            <a:ext cx="82149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A good moral life is the only way to true happiness — the beatitude you were created for.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t>“</a:t>
            </a:r>
            <a:r>
              <a:rPr lang="en" sz="1800">
                <a:solidFill>
                  <a:srgbClr val="4A4A4A"/>
                </a:solidFill>
              </a:rPr>
              <a:t>A well-formed conscience is upright and truthful. It formulates its judgments according to reason, in conformity with the true good willed by the wisdom of the Creator. The education of conscience is indispensable for human beings who are subjected to negative influences and tempted by sin to prefer their own judgment and to reject authoritative teachings.</a:t>
            </a:r>
            <a:r>
              <a:rPr lang="en" sz="1800"/>
              <a:t>”</a:t>
            </a:r>
            <a:r>
              <a:rPr lang="en" sz="1800">
                <a:solidFill>
                  <a:srgbClr val="4A4A4A"/>
                </a:solidFill>
              </a:rPr>
              <a:t> -CCC 1783</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 proper understanding of conscience makes it possible to live a good moral life, and unfortunately, a faulty understanding of conscience can ruin a moral life.</a:t>
            </a:r>
            <a:endParaRPr sz="1800">
              <a:solidFill>
                <a:srgbClr val="4A4A4A"/>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5: The Ten Commandments</a:t>
            </a:r>
            <a:endParaRPr/>
          </a:p>
        </p:txBody>
      </p:sp>
      <p:sp>
        <p:nvSpPr>
          <p:cNvPr id="213" name="Google Shape;213;p34"/>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14" name="Google Shape;214;p3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Freedom from Sin</a:t>
            </a:r>
            <a:endParaRPr/>
          </a:p>
        </p:txBody>
      </p:sp>
      <p:sp>
        <p:nvSpPr>
          <p:cNvPr id="220" name="Google Shape;220;p3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Char char="❏"/>
            </a:pPr>
            <a:r>
              <a:rPr lang="en" sz="1800">
                <a:solidFill>
                  <a:srgbClr val="4A4A4A"/>
                </a:solidFill>
              </a:rPr>
              <a:t>Read Exodus 20:2.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A </a:t>
            </a:r>
            <a:r>
              <a:rPr lang="en" sz="1800" i="1">
                <a:solidFill>
                  <a:srgbClr val="4A4A4A"/>
                </a:solidFill>
              </a:rPr>
              <a:t>type</a:t>
            </a:r>
            <a:r>
              <a:rPr lang="en" sz="1800">
                <a:solidFill>
                  <a:srgbClr val="4A4A4A"/>
                </a:solidFill>
              </a:rPr>
              <a:t> is a thing or person in the Old Testament that foreshadows something or someone in the New Testament. (For example, Isaac is a type of Christ. Noah’s ark is a type of the Church.)</a:t>
            </a:r>
            <a:endParaRPr sz="1800">
              <a:solidFill>
                <a:srgbClr val="4A4A4A"/>
              </a:solidFill>
            </a:endParaRPr>
          </a:p>
          <a:p>
            <a:pPr marL="457200" lvl="0" indent="-342900" algn="l" rtl="0">
              <a:spcBef>
                <a:spcPts val="0"/>
              </a:spcBef>
              <a:spcAft>
                <a:spcPts val="0"/>
              </a:spcAft>
              <a:buClr>
                <a:srgbClr val="CC7B16"/>
              </a:buClr>
              <a:buSzPts val="1800"/>
              <a:buFont typeface="Lora"/>
              <a:buChar char="❏"/>
            </a:pPr>
            <a:r>
              <a:rPr lang="en" sz="1800">
                <a:solidFill>
                  <a:srgbClr val="4A4A4A"/>
                </a:solidFill>
              </a:rPr>
              <a:t>In the book of Exodus, we read about how God freed the Israelites from slavery in Egypt. The Old Testament story of the Exodus is a type of the New Testament message that by Christ we are freed from the bondage of sin. We are freed from slavery to sin (spiritual slavery) by Christ, as the Chosen People were freed from physical slavery in Egypt. 						</a:t>
            </a:r>
            <a:endParaRPr sz="1800">
              <a:solidFill>
                <a:srgbClr val="4A4A4A"/>
              </a:solidFil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Freeing the Chosen People from Bondage</a:t>
            </a:r>
            <a:endParaRPr/>
          </a:p>
        </p:txBody>
      </p:sp>
      <p:sp>
        <p:nvSpPr>
          <p:cNvPr id="226" name="Google Shape;226;p36"/>
          <p:cNvSpPr txBox="1">
            <a:spLocks noGrp="1"/>
          </p:cNvSpPr>
          <p:nvPr>
            <p:ph type="body" idx="1"/>
          </p:nvPr>
        </p:nvSpPr>
        <p:spPr>
          <a:xfrm>
            <a:off x="729450" y="11644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Lora"/>
              <a:buChar char="❏"/>
            </a:pPr>
            <a:r>
              <a:rPr lang="en" sz="1800">
                <a:solidFill>
                  <a:srgbClr val="4A4A4A"/>
                </a:solidFill>
              </a:rPr>
              <a:t>Recall that Moses received the Ten Commandments on Mount Sinai. There is a connection between freedom from bondage in Egypt and freedom from sin by the revelation of the moral standard by which we may measure our actions in the process of becoming free from sin.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methods by which God freed the chosen people from Egypt:</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Speaking to Moses in the </a:t>
            </a:r>
            <a:br>
              <a:rPr lang="en" sz="1800">
                <a:solidFill>
                  <a:srgbClr val="4A4A4A"/>
                </a:solidFill>
              </a:rPr>
            </a:br>
            <a:r>
              <a:rPr lang="en" sz="1800">
                <a:solidFill>
                  <a:srgbClr val="4A4A4A"/>
                </a:solidFill>
              </a:rPr>
              <a:t>burning bush and calling Moses </a:t>
            </a:r>
            <a:endParaRPr sz="1800">
              <a:solidFill>
                <a:srgbClr val="4A4A4A"/>
              </a:solidFill>
            </a:endParaRPr>
          </a:p>
          <a:p>
            <a:pPr marL="914400" lvl="0" indent="0" algn="l" rtl="0">
              <a:spcBef>
                <a:spcPts val="0"/>
              </a:spcBef>
              <a:spcAft>
                <a:spcPts val="0"/>
              </a:spcAft>
              <a:buNone/>
            </a:pPr>
            <a:r>
              <a:rPr lang="en" sz="1800">
                <a:solidFill>
                  <a:srgbClr val="4A4A4A"/>
                </a:solidFill>
              </a:rPr>
              <a:t>to lead the chosen people.</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Sending the 10 plagues.</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Parting the Red Sea.</a:t>
            </a:r>
            <a:endParaRPr sz="1800">
              <a:solidFill>
                <a:srgbClr val="4A4A4A"/>
              </a:solidFill>
            </a:endParaRPr>
          </a:p>
        </p:txBody>
      </p:sp>
      <p:sp>
        <p:nvSpPr>
          <p:cNvPr id="227" name="Google Shape;227;p36"/>
          <p:cNvSpPr txBox="1"/>
          <p:nvPr/>
        </p:nvSpPr>
        <p:spPr>
          <a:xfrm>
            <a:off x="4764100" y="2751525"/>
            <a:ext cx="4164900" cy="1752000"/>
          </a:xfrm>
          <a:prstGeom prst="rect">
            <a:avLst/>
          </a:prstGeom>
          <a:noFill/>
          <a:ln>
            <a:noFill/>
          </a:ln>
        </p:spPr>
        <p:txBody>
          <a:bodyPr spcFirstLastPara="1" wrap="square" lIns="91425" tIns="91425" rIns="91425" bIns="91425" anchor="t" anchorCtr="0">
            <a:noAutofit/>
          </a:bodyPr>
          <a:lstStyle/>
          <a:p>
            <a:pPr marL="914400" lvl="1" indent="-342900" algn="l" rtl="0">
              <a:lnSpc>
                <a:spcPct val="115000"/>
              </a:lnSpc>
              <a:spcBef>
                <a:spcPts val="0"/>
              </a:spcBef>
              <a:spcAft>
                <a:spcPts val="0"/>
              </a:spcAft>
              <a:buClr>
                <a:srgbClr val="CC7B16"/>
              </a:buClr>
              <a:buSzPts val="1800"/>
              <a:buFont typeface="Arimo"/>
              <a:buChar char="❏"/>
            </a:pPr>
            <a:r>
              <a:rPr lang="en" sz="1800">
                <a:solidFill>
                  <a:srgbClr val="4A4A4A"/>
                </a:solidFill>
                <a:latin typeface="Arimo"/>
                <a:ea typeface="Arimo"/>
                <a:cs typeface="Arimo"/>
                <a:sym typeface="Arimo"/>
              </a:rPr>
              <a:t>Revealing His voice to the chosen people so that they would believe Moses.</a:t>
            </a:r>
            <a:endParaRPr sz="1800">
              <a:solidFill>
                <a:srgbClr val="4A4A4A"/>
              </a:solidFill>
              <a:latin typeface="Arimo"/>
              <a:ea typeface="Arimo"/>
              <a:cs typeface="Arimo"/>
              <a:sym typeface="Arimo"/>
            </a:endParaRPr>
          </a:p>
          <a:p>
            <a:pPr marL="914400" lvl="1" indent="-342900" algn="l" rtl="0">
              <a:lnSpc>
                <a:spcPct val="115000"/>
              </a:lnSpc>
              <a:spcBef>
                <a:spcPts val="0"/>
              </a:spcBef>
              <a:spcAft>
                <a:spcPts val="0"/>
              </a:spcAft>
              <a:buClr>
                <a:srgbClr val="CC7B16"/>
              </a:buClr>
              <a:buSzPts val="1800"/>
              <a:buFont typeface="Arimo"/>
              <a:buChar char="❏"/>
            </a:pPr>
            <a:r>
              <a:rPr lang="en" sz="1800">
                <a:solidFill>
                  <a:srgbClr val="4A4A4A"/>
                </a:solidFill>
                <a:latin typeface="Arimo"/>
                <a:ea typeface="Arimo"/>
                <a:cs typeface="Arimo"/>
                <a:sym typeface="Arimo"/>
              </a:rPr>
              <a:t>Giving Moses the Decalogue, the objective moral law. </a:t>
            </a:r>
            <a:endParaRPr sz="1800">
              <a:solidFill>
                <a:srgbClr val="4A4A4A"/>
              </a:solidFill>
              <a:latin typeface="Arimo"/>
              <a:ea typeface="Arimo"/>
              <a:cs typeface="Arimo"/>
              <a:sym typeface="Arimo"/>
            </a:endParaRPr>
          </a:p>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Holiness, Frendship, and Family</a:t>
            </a:r>
            <a:endParaRPr/>
          </a:p>
        </p:txBody>
      </p:sp>
      <p:sp>
        <p:nvSpPr>
          <p:cNvPr id="220" name="Google Shape;220;p3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As the saying goes, “Choose your friends wisely.” This doesn’t just mean choosing friends who won’t be bad influences. But we should be motivated to choose friends who bring out the very best in us.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Proverbs 27:17 says, “Iron is sharpened by iron; one person sharpens another.” This means that we are called to build each other up, not just to be stronger or smarter, but to reach our ultimate vocation of Heaven!</a:t>
            </a:r>
            <a:endParaRPr sz="2000">
              <a:solidFill>
                <a:srgbClr val="4A4A4A"/>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Free To Choose</a:t>
            </a:r>
            <a:endParaRPr/>
          </a:p>
        </p:txBody>
      </p:sp>
      <p:sp>
        <p:nvSpPr>
          <p:cNvPr id="233" name="Google Shape;233;p37"/>
          <p:cNvSpPr txBox="1">
            <a:spLocks noGrp="1"/>
          </p:cNvSpPr>
          <p:nvPr>
            <p:ph type="body" idx="1"/>
          </p:nvPr>
        </p:nvSpPr>
        <p:spPr>
          <a:xfrm>
            <a:off x="729450" y="13168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Consider your school or classroom rules: you must follow them to </a:t>
            </a:r>
            <a:r>
              <a:rPr lang="en" sz="1800"/>
              <a:t>do well</a:t>
            </a:r>
            <a:r>
              <a:rPr lang="en" sz="1800">
                <a:solidFill>
                  <a:srgbClr val="4A4A4A"/>
                </a:solidFill>
              </a:rPr>
              <a:t> in the classroom and become an educated person.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In a similar way, one must abide by the rules given by the Creator to prosper in this life in order to end in Heaven.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People who break the rules suffer consequences.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Our free will allows us to choose to accept classroom and school rules, and God’s rules.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But we are NOT free from the consequences of our actions. Rather, those consequences (good or bad) flow from our freedom. </a:t>
            </a:r>
            <a:endParaRPr sz="1800">
              <a:solidFill>
                <a:srgbClr val="4A4A4A"/>
              </a:solidFill>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Free To Choose</a:t>
            </a:r>
            <a:endParaRPr/>
          </a:p>
        </p:txBody>
      </p:sp>
      <p:sp>
        <p:nvSpPr>
          <p:cNvPr id="239" name="Google Shape;239;p38"/>
          <p:cNvSpPr txBox="1">
            <a:spLocks noGrp="1"/>
          </p:cNvSpPr>
          <p:nvPr>
            <p:ph type="body" idx="1"/>
          </p:nvPr>
        </p:nvSpPr>
        <p:spPr>
          <a:xfrm>
            <a:off x="729450" y="13168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The commandments take on full meaning within the covenant. God loved His people first and then they agreed to do all that He commanded.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Even though the people were not faithful to their promises, God gave the Ten Commandments a second time. They express the implications of belonging to God through the establishment of the covenant.</a:t>
            </a:r>
            <a:endParaRPr sz="1800">
              <a:solidFill>
                <a:srgbClr val="4A4A4A"/>
              </a:solidFill>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6: Jesus is the Model of Holiness</a:t>
            </a:r>
            <a:endParaRPr/>
          </a:p>
        </p:txBody>
      </p:sp>
      <p:sp>
        <p:nvSpPr>
          <p:cNvPr id="245" name="Google Shape;245;p39"/>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46" name="Google Shape;246;p39"/>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Law</a:t>
            </a:r>
            <a:endParaRPr/>
          </a:p>
        </p:txBody>
      </p:sp>
      <p:sp>
        <p:nvSpPr>
          <p:cNvPr id="252" name="Google Shape;252;p4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Something that is legal is in accordance with the law.</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You probably already know many derivatives of this word: </a:t>
            </a:r>
            <a:r>
              <a:rPr lang="en" sz="1800" i="1">
                <a:solidFill>
                  <a:srgbClr val="4A4A4A"/>
                </a:solidFill>
              </a:rPr>
              <a:t>legalize, illegal, legislature, legislator, paralegal,</a:t>
            </a:r>
            <a:r>
              <a:rPr lang="en" sz="1800">
                <a:solidFill>
                  <a:srgbClr val="4A4A4A"/>
                </a:solidFill>
              </a:rPr>
              <a:t> and any others.</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St. Thomas Aquinas’s definition of law:</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A “law is a rule and measure of acts, whereby man is induced to act or is restrained from acting; “lex” [law] is derived from “ligare” [to bind], because it binds one to act.”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As ligaments bind the joints in our bodies, the law binds us to act (or not to act). A law is binding in the sense that if we don’t follow it, there are adverse consequences.</a:t>
            </a:r>
            <a:endParaRPr sz="1800">
              <a:solidFill>
                <a:srgbClr val="4A4A4A"/>
              </a:solidFill>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Conscience Binds Us to The Law</a:t>
            </a:r>
            <a:endParaRPr/>
          </a:p>
        </p:txBody>
      </p:sp>
      <p:sp>
        <p:nvSpPr>
          <p:cNvPr id="258" name="Google Shape;258;p4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CC7B16"/>
              </a:buClr>
              <a:buSzPts val="2000"/>
              <a:buFont typeface="Arimo"/>
              <a:buChar char="❏"/>
            </a:pPr>
            <a:r>
              <a:rPr lang="en" sz="2000">
                <a:solidFill>
                  <a:srgbClr val="4A4A4A"/>
                </a:solidFill>
              </a:rPr>
              <a:t>A law is not just a rule, but a guide to help determine the right course of action in a given situation.</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Ligaments are a natural and good form of binding together, just as our conscience naturally binds us to the law. </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But that does not mean we are conscience-bound to follow ALL laws. Man-made law is capable of not being in accord with God’s law and therefore can present problems in discerning the right thing to do. </a:t>
            </a:r>
            <a:endParaRPr sz="2000">
              <a:solidFill>
                <a:srgbClr val="4A4A4A"/>
              </a:solidFill>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God’s Law, Revealed in Christ</a:t>
            </a:r>
            <a:endParaRPr/>
          </a:p>
        </p:txBody>
      </p:sp>
      <p:sp>
        <p:nvSpPr>
          <p:cNvPr id="264" name="Google Shape;264;p4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CC7B16"/>
              </a:buClr>
              <a:buSzPts val="2000"/>
              <a:buFont typeface="Arimo"/>
              <a:buChar char="❏"/>
            </a:pPr>
            <a:r>
              <a:rPr lang="en" sz="2000">
                <a:solidFill>
                  <a:srgbClr val="4A4A4A"/>
                </a:solidFill>
              </a:rPr>
              <a:t>The Eternal Law is God Himself. </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Since God is Truth and Christ is the Incarnate Word of God, then Christ can teach us what the law is, so we can better live our lives in accordance with that truth. </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In other words, He is our salvation as well as our model for the moral life. </a:t>
            </a:r>
            <a:endParaRPr sz="2000">
              <a:solidFill>
                <a:srgbClr val="4A4A4A"/>
              </a:solidFill>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3"/>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7: Jesus’ Teaching on the Ten Commandments</a:t>
            </a:r>
            <a:endParaRPr/>
          </a:p>
        </p:txBody>
      </p:sp>
      <p:sp>
        <p:nvSpPr>
          <p:cNvPr id="270" name="Google Shape;270;p43"/>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71" name="Google Shape;271;p43"/>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Abolish vs. Fulfill</a:t>
            </a:r>
            <a:endParaRPr/>
          </a:p>
        </p:txBody>
      </p:sp>
      <p:sp>
        <p:nvSpPr>
          <p:cNvPr id="277" name="Google Shape;277;p4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CC7B16"/>
              </a:buClr>
              <a:buSzPts val="2000"/>
              <a:buFont typeface="Arial"/>
              <a:buChar char="❏"/>
            </a:pPr>
            <a:r>
              <a:rPr lang="en" sz="2000">
                <a:solidFill>
                  <a:srgbClr val="4A4A4A"/>
                </a:solidFill>
              </a:rPr>
              <a:t>To </a:t>
            </a:r>
            <a:r>
              <a:rPr lang="en" sz="2000" i="1">
                <a:solidFill>
                  <a:srgbClr val="4A4A4A"/>
                </a:solidFill>
              </a:rPr>
              <a:t>abolish</a:t>
            </a:r>
            <a:r>
              <a:rPr lang="en" sz="2000">
                <a:solidFill>
                  <a:srgbClr val="4A4A4A"/>
                </a:solidFill>
              </a:rPr>
              <a:t> something means to formally put an end to </a:t>
            </a:r>
            <a:r>
              <a:rPr lang="en" sz="2000"/>
              <a:t>it</a:t>
            </a:r>
            <a:r>
              <a:rPr lang="en" sz="2000">
                <a:solidFill>
                  <a:srgbClr val="4A4A4A"/>
                </a:solidFill>
              </a:rPr>
              <a:t>.</a:t>
            </a:r>
            <a:endParaRPr sz="2000">
              <a:solidFill>
                <a:srgbClr val="4A4A4A"/>
              </a:solidFill>
            </a:endParaRPr>
          </a:p>
          <a:p>
            <a:pPr marL="457200" lvl="0" indent="-355600" algn="l" rtl="0">
              <a:spcBef>
                <a:spcPts val="0"/>
              </a:spcBef>
              <a:spcAft>
                <a:spcPts val="0"/>
              </a:spcAft>
              <a:buClr>
                <a:srgbClr val="CC7B16"/>
              </a:buClr>
              <a:buSzPts val="2000"/>
              <a:buFont typeface="Arial"/>
              <a:buChar char="❏"/>
            </a:pPr>
            <a:r>
              <a:rPr lang="en" sz="2000"/>
              <a:t>Some people in Jesus’ time had</a:t>
            </a:r>
            <a:r>
              <a:rPr lang="en" sz="2000">
                <a:solidFill>
                  <a:srgbClr val="4A4A4A"/>
                </a:solidFill>
              </a:rPr>
              <a:t> the wrong notion that, as the Messiah, He had come to abolish the law. Jesus clearly tells the people that He was not there to abolish the law. </a:t>
            </a:r>
            <a:endParaRPr sz="2000">
              <a:solidFill>
                <a:srgbClr val="4A4A4A"/>
              </a:solidFill>
            </a:endParaRPr>
          </a:p>
          <a:p>
            <a:pPr marL="457200" lvl="0" indent="-355600" algn="l" rtl="0">
              <a:spcBef>
                <a:spcPts val="0"/>
              </a:spcBef>
              <a:spcAft>
                <a:spcPts val="0"/>
              </a:spcAft>
              <a:buClr>
                <a:srgbClr val="CC7B16"/>
              </a:buClr>
              <a:buSzPts val="2000"/>
              <a:buFont typeface="Arial"/>
              <a:buChar char="❏"/>
            </a:pPr>
            <a:r>
              <a:rPr lang="en" sz="2000">
                <a:solidFill>
                  <a:srgbClr val="4A4A4A"/>
                </a:solidFill>
              </a:rPr>
              <a:t>Read Matthew 5:17.</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To </a:t>
            </a:r>
            <a:r>
              <a:rPr lang="en" sz="2000" i="1">
                <a:solidFill>
                  <a:srgbClr val="4A4A4A"/>
                </a:solidFill>
              </a:rPr>
              <a:t>fulfill</a:t>
            </a:r>
            <a:r>
              <a:rPr lang="en" sz="2000">
                <a:solidFill>
                  <a:srgbClr val="4A4A4A"/>
                </a:solidFill>
              </a:rPr>
              <a:t> something means to bring something to completion.  </a:t>
            </a:r>
            <a:endParaRPr sz="2000">
              <a:solidFill>
                <a:srgbClr val="4A4A4A"/>
              </a:solidFill>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Eternal Law</a:t>
            </a:r>
            <a:endParaRPr/>
          </a:p>
        </p:txBody>
      </p:sp>
      <p:sp>
        <p:nvSpPr>
          <p:cNvPr id="283" name="Google Shape;283;p4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CC7B16"/>
              </a:buClr>
              <a:buSzPts val="2000"/>
              <a:buFont typeface="Arimo"/>
              <a:buChar char="❏"/>
            </a:pPr>
            <a:r>
              <a:rPr lang="en" sz="2000">
                <a:solidFill>
                  <a:srgbClr val="4A4A4A"/>
                </a:solidFill>
              </a:rPr>
              <a:t>Since the Ten Commandments (which are of divine revelation), flow from the Eternal Law, and the Eternal Law is God Himself (who is unchanging), the Ten Commandments cannot ever be abolished.</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In the time of Christ (and even now), some wrongly believed that the Old Testament law was not the same as the New Testament law. By appearance, this may seem to be the case, but it is not. Christ came to fulfill the law.</a:t>
            </a:r>
            <a:endParaRPr sz="2000">
              <a:solidFill>
                <a:srgbClr val="4A4A4A"/>
              </a:solidFill>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Jesus Fulfills the Law</a:t>
            </a:r>
            <a:endParaRPr/>
          </a:p>
        </p:txBody>
      </p:sp>
      <p:sp>
        <p:nvSpPr>
          <p:cNvPr id="289" name="Google Shape;289;p46"/>
          <p:cNvSpPr txBox="1">
            <a:spLocks noGrp="1"/>
          </p:cNvSpPr>
          <p:nvPr>
            <p:ph type="body" idx="1"/>
          </p:nvPr>
        </p:nvSpPr>
        <p:spPr>
          <a:xfrm>
            <a:off x="729450" y="1240675"/>
            <a:ext cx="7688700" cy="3515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Read Matthew 5:17-19.</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Jesus assures us that nothing in the law will change or pass away.</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Jesus is the only one who can perfectly fulfill the law and the prophets because He is God.</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law no longer appears engraved on tablets of stone but “upon the heart” of the Servant who becomes “a covenant to the people.”</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 Old Testament contained dietary laws that Christ fulfills and perfects spiritually. Christ takes the old physical laws and makes them spiritual. For example, Jesus taught that we are defiled not by what we take in, but by what comes out of our heart if it is unholy. In this way He spiritually fulfilled dietary laws. </a:t>
            </a:r>
            <a:endParaRPr sz="1800">
              <a:solidFill>
                <a:srgbClr val="4A4A4A"/>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Holiness, Friendship, and Family</a:t>
            </a:r>
            <a:endParaRPr/>
          </a:p>
        </p:txBody>
      </p:sp>
      <p:sp>
        <p:nvSpPr>
          <p:cNvPr id="226" name="Google Shape;226;p3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Friendship can truly help us become saints!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We can have holy, uplifting conversations and pray with our friends. We can encourage one another and help each other when we are struggling with sin.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Family can also be a huge factor in helping us draw closer to Christ. And although we don’t necessarily “choose” our family, we can take every opportunity to grow in holiness through our families. </a:t>
            </a:r>
            <a:endParaRPr sz="2000">
              <a:solidFill>
                <a:srgbClr val="4A4A4A"/>
              </a:solidFil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Jesus Fulfills the Law</a:t>
            </a:r>
            <a:endParaRPr/>
          </a:p>
        </p:txBody>
      </p:sp>
      <p:sp>
        <p:nvSpPr>
          <p:cNvPr id="295" name="Google Shape;295;p47"/>
          <p:cNvSpPr txBox="1">
            <a:spLocks noGrp="1"/>
          </p:cNvSpPr>
          <p:nvPr>
            <p:ph type="body" idx="1"/>
          </p:nvPr>
        </p:nvSpPr>
        <p:spPr>
          <a:xfrm>
            <a:off x="729450" y="12406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Recall Jesus’ conversation with the rich young man in Mark 10:17-22.</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Jesus shows us the power of the Holy Spirit in the law. True holiness is not just about strictly following the letter of the law.”</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For example:</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“You have heard that it was said to your ancestors, You shall not kill and whoever kills will be liable to judgment.’ But I say to you, whoever is angry with his brother will be liable to judgment” (Matthew 5:21-22a). Jesus references the Ten Commandments and demonstrates the spiritual fulfillment of the commandment not to kill by demonstrating the spiritual danger inherent even in anger with others.</a:t>
            </a:r>
            <a:endParaRPr sz="1800">
              <a:solidFill>
                <a:srgbClr val="4A4A4A"/>
              </a:solidFill>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Jesus Fulfills the Law</a:t>
            </a:r>
            <a:endParaRPr/>
          </a:p>
        </p:txBody>
      </p:sp>
      <p:sp>
        <p:nvSpPr>
          <p:cNvPr id="301" name="Google Shape;301;p48"/>
          <p:cNvSpPr txBox="1">
            <a:spLocks noGrp="1"/>
          </p:cNvSpPr>
          <p:nvPr>
            <p:ph type="body" idx="1"/>
          </p:nvPr>
        </p:nvSpPr>
        <p:spPr>
          <a:xfrm>
            <a:off x="729450" y="1240675"/>
            <a:ext cx="7688700" cy="3209400"/>
          </a:xfrm>
          <a:prstGeom prst="rect">
            <a:avLst/>
          </a:prstGeom>
        </p:spPr>
        <p:txBody>
          <a:bodyPr spcFirstLastPara="1" wrap="square" lIns="91425" tIns="91425" rIns="91425" bIns="91425" anchor="t" anchorCtr="0">
            <a:noAutofit/>
          </a:bodyPr>
          <a:lstStyle/>
          <a:p>
            <a:pPr marL="914400" lvl="0" indent="-342900" algn="l" rtl="0">
              <a:spcBef>
                <a:spcPts val="0"/>
              </a:spcBef>
              <a:spcAft>
                <a:spcPts val="0"/>
              </a:spcAft>
              <a:buClr>
                <a:srgbClr val="CC7B16"/>
              </a:buClr>
              <a:buSzPts val="1800"/>
              <a:buFont typeface="Arimo"/>
              <a:buChar char="❏"/>
            </a:pPr>
            <a:r>
              <a:rPr lang="en" sz="1800">
                <a:solidFill>
                  <a:srgbClr val="4A4A4A"/>
                </a:solidFill>
              </a:rPr>
              <a:t>“You have heard that it was said, ‘You shall not commit adultery.’ But I say to you, everyone who looks at a woman with lust has already committed adultery with her in his heart” (Matthew 5:27-28). Jesus against cites the Ten Commandments and demonstrates the spiritual ful</a:t>
            </a:r>
            <a:r>
              <a:rPr lang="en" sz="1800"/>
              <a:t>fi</a:t>
            </a:r>
            <a:r>
              <a:rPr lang="en" sz="1800">
                <a:solidFill>
                  <a:srgbClr val="4A4A4A"/>
                </a:solidFill>
              </a:rPr>
              <a:t>llment of the commandment not to commit adultery by demonstrating the spiritual danger of lustful thoughts. </a:t>
            </a:r>
            <a:endParaRPr sz="1800">
              <a:solidFill>
                <a:srgbClr val="4A4A4A"/>
              </a:solidFill>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Jesus Fulfills the Law</a:t>
            </a:r>
            <a:endParaRPr/>
          </a:p>
        </p:txBody>
      </p:sp>
      <p:sp>
        <p:nvSpPr>
          <p:cNvPr id="307" name="Google Shape;307;p49"/>
          <p:cNvSpPr txBox="1">
            <a:spLocks noGrp="1"/>
          </p:cNvSpPr>
          <p:nvPr>
            <p:ph type="body" idx="1"/>
          </p:nvPr>
        </p:nvSpPr>
        <p:spPr>
          <a:xfrm>
            <a:off x="729450" y="12406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Jesus not only explained to us how He fulfilled individual commandments, He also gave us new commandments. Yet they are not really new.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Read Deuteronomy 6:5.</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Jesus quotes the Old </a:t>
            </a:r>
            <a:r>
              <a:rPr lang="en" sz="1800"/>
              <a:t>Te</a:t>
            </a:r>
            <a:r>
              <a:rPr lang="en" sz="1800">
                <a:solidFill>
                  <a:srgbClr val="4A4A4A"/>
                </a:solidFill>
              </a:rPr>
              <a:t>stament while giving it new meaning.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Jesus’ second commandment is a summary of the Fourth through Tenth Commandments.</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Indeed, the </a:t>
            </a:r>
            <a:r>
              <a:rPr lang="en" sz="1800" i="1">
                <a:solidFill>
                  <a:srgbClr val="4A4A4A"/>
                </a:solidFill>
              </a:rPr>
              <a:t>Catechism</a:t>
            </a:r>
            <a:r>
              <a:rPr lang="en" sz="1800">
                <a:solidFill>
                  <a:srgbClr val="4A4A4A"/>
                </a:solidFill>
              </a:rPr>
              <a:t> teaches that the Ten Commandments “must be interpreted in light of this twofold yet single commandment of love, the fullness of the Law” (CCC 2055). </a:t>
            </a:r>
            <a:endParaRPr sz="1800">
              <a:solidFill>
                <a:srgbClr val="4A4A4A"/>
              </a:solidFill>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Natural and Divine Law</a:t>
            </a:r>
            <a:endParaRPr/>
          </a:p>
        </p:txBody>
      </p:sp>
      <p:sp>
        <p:nvSpPr>
          <p:cNvPr id="313" name="Google Shape;313;p50"/>
          <p:cNvSpPr txBox="1">
            <a:spLocks noGrp="1"/>
          </p:cNvSpPr>
          <p:nvPr>
            <p:ph type="body" idx="1"/>
          </p:nvPr>
        </p:nvSpPr>
        <p:spPr>
          <a:xfrm>
            <a:off x="729450" y="12406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There is a connection between the idea of loving your neighbor as yourself and the golden rule: “Do to others whatever you would have them do to you. This is the law and the prophets” (Matthew 7:12).</a:t>
            </a:r>
            <a:br>
              <a:rPr lang="en" sz="1800">
                <a:solidFill>
                  <a:srgbClr val="4A4A4A"/>
                </a:solidFill>
              </a:rPr>
            </a:br>
            <a:r>
              <a:rPr lang="en" sz="1800">
                <a:solidFill>
                  <a:srgbClr val="4A4A4A"/>
                </a:solidFill>
              </a:rPr>
              <a:t> </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We should treat others the way we want to be treated. In keeping with the natural law and our human dignity, all people everywhere desire to be happy. We all want to be treated with kindness and respect. </a:t>
            </a:r>
            <a:endParaRPr sz="1800">
              <a:solidFill>
                <a:srgbClr val="4A4A4A"/>
              </a:solidFill>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Natural and Divine Law</a:t>
            </a:r>
            <a:endParaRPr/>
          </a:p>
        </p:txBody>
      </p:sp>
      <p:sp>
        <p:nvSpPr>
          <p:cNvPr id="319" name="Google Shape;319;p51"/>
          <p:cNvSpPr txBox="1">
            <a:spLocks noGrp="1"/>
          </p:cNvSpPr>
          <p:nvPr>
            <p:ph type="body" idx="1"/>
          </p:nvPr>
        </p:nvSpPr>
        <p:spPr>
          <a:xfrm>
            <a:off x="729450" y="1088275"/>
            <a:ext cx="7688700" cy="3539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Read Matthew 25:35-46.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This Scripture passage is where we get our understanding of the Corporal and Spiritual Works of Mercy.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Corporal Works of Mercy:</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Feed the hungry.</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Give drink to the thirsty.</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Clothe the naked.</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Harbor the harborless.</a:t>
            </a:r>
            <a:endParaRPr sz="1800">
              <a:solidFill>
                <a:srgbClr val="4A4A4A"/>
              </a:solidFill>
            </a:endParaRPr>
          </a:p>
          <a:p>
            <a:pPr marL="914400" lvl="1" indent="-342900" algn="l" rtl="0">
              <a:spcBef>
                <a:spcPts val="0"/>
              </a:spcBef>
              <a:spcAft>
                <a:spcPts val="0"/>
              </a:spcAft>
              <a:buClr>
                <a:srgbClr val="CC7B16"/>
              </a:buClr>
              <a:buSzPts val="1800"/>
              <a:buFont typeface="Arial"/>
              <a:buChar char="❏"/>
            </a:pPr>
            <a:r>
              <a:rPr lang="en" sz="1800">
                <a:solidFill>
                  <a:srgbClr val="4A4A4A"/>
                </a:solidFill>
              </a:rPr>
              <a:t>Visit the sick.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Ransom the captive.</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Bury the dead.</a:t>
            </a:r>
            <a:endParaRPr sz="1800">
              <a:solidFill>
                <a:srgbClr val="4A4A4A"/>
              </a:solidFill>
            </a:endParaRPr>
          </a:p>
        </p:txBody>
      </p:sp>
      <p:sp>
        <p:nvSpPr>
          <p:cNvPr id="320" name="Google Shape;320;p51"/>
          <p:cNvSpPr txBox="1"/>
          <p:nvPr/>
        </p:nvSpPr>
        <p:spPr>
          <a:xfrm>
            <a:off x="4442950" y="2064775"/>
            <a:ext cx="4461300" cy="263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CC7B16"/>
              </a:buClr>
              <a:buSzPts val="1800"/>
              <a:buChar char="❏"/>
            </a:pPr>
            <a:r>
              <a:rPr lang="en" sz="1800">
                <a:solidFill>
                  <a:srgbClr val="4A4A4A"/>
                </a:solidFill>
                <a:latin typeface="Arimo"/>
                <a:ea typeface="Arimo"/>
                <a:cs typeface="Arimo"/>
                <a:sym typeface="Arimo"/>
              </a:rPr>
              <a:t>The Spiritual Works of Mercy:</a:t>
            </a:r>
            <a:endParaRPr sz="1800">
              <a:solidFill>
                <a:srgbClr val="4A4A4A"/>
              </a:solidFill>
              <a:latin typeface="Arimo"/>
              <a:ea typeface="Arimo"/>
              <a:cs typeface="Arimo"/>
              <a:sym typeface="Arimo"/>
            </a:endParaRPr>
          </a:p>
          <a:p>
            <a:pPr marL="914400" lvl="1" indent="-342900" algn="l" rtl="0">
              <a:lnSpc>
                <a:spcPct val="115000"/>
              </a:lnSpc>
              <a:spcBef>
                <a:spcPts val="0"/>
              </a:spcBef>
              <a:spcAft>
                <a:spcPts val="0"/>
              </a:spcAft>
              <a:buClr>
                <a:srgbClr val="CC7B16"/>
              </a:buClr>
              <a:buSzPts val="1800"/>
              <a:buChar char="❏"/>
            </a:pPr>
            <a:r>
              <a:rPr lang="en" sz="1800">
                <a:solidFill>
                  <a:srgbClr val="4A4A4A"/>
                </a:solidFill>
                <a:latin typeface="Arimo"/>
                <a:ea typeface="Arimo"/>
                <a:cs typeface="Arimo"/>
                <a:sym typeface="Arimo"/>
              </a:rPr>
              <a:t>Instruct the ignorant.</a:t>
            </a:r>
            <a:endParaRPr sz="1800">
              <a:solidFill>
                <a:srgbClr val="4A4A4A"/>
              </a:solidFill>
              <a:latin typeface="Arimo"/>
              <a:ea typeface="Arimo"/>
              <a:cs typeface="Arimo"/>
              <a:sym typeface="Arimo"/>
            </a:endParaRPr>
          </a:p>
          <a:p>
            <a:pPr marL="914400" lvl="1" indent="-342900" algn="l" rtl="0">
              <a:lnSpc>
                <a:spcPct val="115000"/>
              </a:lnSpc>
              <a:spcBef>
                <a:spcPts val="0"/>
              </a:spcBef>
              <a:spcAft>
                <a:spcPts val="0"/>
              </a:spcAft>
              <a:buClr>
                <a:srgbClr val="CC7B16"/>
              </a:buClr>
              <a:buSzPts val="1800"/>
              <a:buChar char="❏"/>
            </a:pPr>
            <a:r>
              <a:rPr lang="en" sz="1800">
                <a:solidFill>
                  <a:srgbClr val="4A4A4A"/>
                </a:solidFill>
                <a:latin typeface="Arimo"/>
                <a:ea typeface="Arimo"/>
                <a:cs typeface="Arimo"/>
                <a:sym typeface="Arimo"/>
              </a:rPr>
              <a:t>Counsel the doubtful.</a:t>
            </a:r>
            <a:endParaRPr sz="1800">
              <a:solidFill>
                <a:srgbClr val="4A4A4A"/>
              </a:solidFill>
              <a:latin typeface="Arimo"/>
              <a:ea typeface="Arimo"/>
              <a:cs typeface="Arimo"/>
              <a:sym typeface="Arimo"/>
            </a:endParaRPr>
          </a:p>
          <a:p>
            <a:pPr marL="914400" lvl="1" indent="-342900" algn="l" rtl="0">
              <a:lnSpc>
                <a:spcPct val="115000"/>
              </a:lnSpc>
              <a:spcBef>
                <a:spcPts val="0"/>
              </a:spcBef>
              <a:spcAft>
                <a:spcPts val="0"/>
              </a:spcAft>
              <a:buClr>
                <a:srgbClr val="CC7B16"/>
              </a:buClr>
              <a:buSzPts val="1800"/>
              <a:buChar char="❏"/>
            </a:pPr>
            <a:r>
              <a:rPr lang="en" sz="1800">
                <a:solidFill>
                  <a:srgbClr val="4A4A4A"/>
                </a:solidFill>
                <a:latin typeface="Arimo"/>
                <a:ea typeface="Arimo"/>
                <a:cs typeface="Arimo"/>
                <a:sym typeface="Arimo"/>
              </a:rPr>
              <a:t>Admonish sinners.</a:t>
            </a:r>
            <a:endParaRPr sz="1800">
              <a:solidFill>
                <a:srgbClr val="4A4A4A"/>
              </a:solidFill>
              <a:latin typeface="Arimo"/>
              <a:ea typeface="Arimo"/>
              <a:cs typeface="Arimo"/>
              <a:sym typeface="Arimo"/>
            </a:endParaRPr>
          </a:p>
          <a:p>
            <a:pPr marL="914400" lvl="1" indent="-342900" algn="l" rtl="0">
              <a:lnSpc>
                <a:spcPct val="115000"/>
              </a:lnSpc>
              <a:spcBef>
                <a:spcPts val="0"/>
              </a:spcBef>
              <a:spcAft>
                <a:spcPts val="0"/>
              </a:spcAft>
              <a:buClr>
                <a:srgbClr val="CC7B16"/>
              </a:buClr>
              <a:buSzPts val="1800"/>
              <a:buChar char="❏"/>
            </a:pPr>
            <a:r>
              <a:rPr lang="en" sz="1800">
                <a:solidFill>
                  <a:srgbClr val="4A4A4A"/>
                </a:solidFill>
                <a:latin typeface="Arimo"/>
                <a:ea typeface="Arimo"/>
                <a:cs typeface="Arimo"/>
                <a:sym typeface="Arimo"/>
              </a:rPr>
              <a:t>Bear wrongs patiently.</a:t>
            </a:r>
            <a:endParaRPr sz="1800">
              <a:solidFill>
                <a:srgbClr val="4A4A4A"/>
              </a:solidFill>
              <a:latin typeface="Arimo"/>
              <a:ea typeface="Arimo"/>
              <a:cs typeface="Arimo"/>
              <a:sym typeface="Arimo"/>
            </a:endParaRPr>
          </a:p>
          <a:p>
            <a:pPr marL="914400" lvl="1" indent="-342900" algn="l" rtl="0">
              <a:lnSpc>
                <a:spcPct val="115000"/>
              </a:lnSpc>
              <a:spcBef>
                <a:spcPts val="0"/>
              </a:spcBef>
              <a:spcAft>
                <a:spcPts val="0"/>
              </a:spcAft>
              <a:buClr>
                <a:srgbClr val="CC7B16"/>
              </a:buClr>
              <a:buSzPts val="1800"/>
              <a:buChar char="❏"/>
            </a:pPr>
            <a:r>
              <a:rPr lang="en" sz="1800">
                <a:solidFill>
                  <a:srgbClr val="4A4A4A"/>
                </a:solidFill>
                <a:latin typeface="Arimo"/>
                <a:ea typeface="Arimo"/>
                <a:cs typeface="Arimo"/>
                <a:sym typeface="Arimo"/>
              </a:rPr>
              <a:t>Forgive offenses willingly.</a:t>
            </a:r>
            <a:endParaRPr sz="1800">
              <a:solidFill>
                <a:srgbClr val="4A4A4A"/>
              </a:solidFill>
              <a:latin typeface="Arimo"/>
              <a:ea typeface="Arimo"/>
              <a:cs typeface="Arimo"/>
              <a:sym typeface="Arimo"/>
            </a:endParaRPr>
          </a:p>
          <a:p>
            <a:pPr marL="914400" lvl="1" indent="-342900" algn="l" rtl="0">
              <a:lnSpc>
                <a:spcPct val="115000"/>
              </a:lnSpc>
              <a:spcBef>
                <a:spcPts val="0"/>
              </a:spcBef>
              <a:spcAft>
                <a:spcPts val="0"/>
              </a:spcAft>
              <a:buClr>
                <a:srgbClr val="CC7B16"/>
              </a:buClr>
              <a:buSzPts val="1800"/>
              <a:buChar char="❏"/>
            </a:pPr>
            <a:r>
              <a:rPr lang="en" sz="1800">
                <a:solidFill>
                  <a:srgbClr val="4A4A4A"/>
                </a:solidFill>
                <a:latin typeface="Arimo"/>
                <a:ea typeface="Arimo"/>
                <a:cs typeface="Arimo"/>
                <a:sym typeface="Arimo"/>
              </a:rPr>
              <a:t>Comfort the afflicted.</a:t>
            </a:r>
            <a:endParaRPr sz="1800">
              <a:solidFill>
                <a:srgbClr val="4A4A4A"/>
              </a:solidFill>
              <a:latin typeface="Arimo"/>
              <a:ea typeface="Arimo"/>
              <a:cs typeface="Arimo"/>
              <a:sym typeface="Arimo"/>
            </a:endParaRPr>
          </a:p>
          <a:p>
            <a:pPr marL="914400" lvl="1" indent="-342900" algn="l" rtl="0">
              <a:lnSpc>
                <a:spcPct val="115000"/>
              </a:lnSpc>
              <a:spcBef>
                <a:spcPts val="0"/>
              </a:spcBef>
              <a:spcAft>
                <a:spcPts val="0"/>
              </a:spcAft>
              <a:buClr>
                <a:srgbClr val="CC7B16"/>
              </a:buClr>
              <a:buSzPts val="1800"/>
              <a:buChar char="❏"/>
            </a:pPr>
            <a:r>
              <a:rPr lang="en" sz="1800">
                <a:solidFill>
                  <a:srgbClr val="4A4A4A"/>
                </a:solidFill>
                <a:latin typeface="Arimo"/>
                <a:ea typeface="Arimo"/>
                <a:cs typeface="Arimo"/>
                <a:sym typeface="Arimo"/>
              </a:rPr>
              <a:t>Pray for the living and the dead. </a:t>
            </a:r>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Obey the Law with Love</a:t>
            </a:r>
            <a:endParaRPr/>
          </a:p>
        </p:txBody>
      </p:sp>
      <p:sp>
        <p:nvSpPr>
          <p:cNvPr id="326" name="Google Shape;326;p52"/>
          <p:cNvSpPr txBox="1">
            <a:spLocks noGrp="1"/>
          </p:cNvSpPr>
          <p:nvPr>
            <p:ph type="body" idx="1"/>
          </p:nvPr>
        </p:nvSpPr>
        <p:spPr>
          <a:xfrm>
            <a:off x="729450" y="1364225"/>
            <a:ext cx="7688700" cy="3085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There is a condition: these works are to be done according to our station and capacity and, most importantly, with the love of Christ. We must do these works with love, or they mean nothing. </a:t>
            </a:r>
            <a:endParaRPr sz="1800">
              <a:solidFill>
                <a:srgbClr val="4A4A4A"/>
              </a:solidFill>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3"/>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8: Jesus Teaches Us to Love</a:t>
            </a:r>
            <a:endParaRPr/>
          </a:p>
        </p:txBody>
      </p:sp>
      <p:sp>
        <p:nvSpPr>
          <p:cNvPr id="332" name="Google Shape;332;p53"/>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33" name="Google Shape;333;p53"/>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Forms of Love</a:t>
            </a:r>
            <a:endParaRPr/>
          </a:p>
        </p:txBody>
      </p:sp>
      <p:sp>
        <p:nvSpPr>
          <p:cNvPr id="339" name="Google Shape;339;p5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Our word </a:t>
            </a:r>
            <a:r>
              <a:rPr lang="en" sz="1800" i="1">
                <a:solidFill>
                  <a:srgbClr val="4A4A4A"/>
                </a:solidFill>
              </a:rPr>
              <a:t>love</a:t>
            </a:r>
            <a:r>
              <a:rPr lang="en" sz="1800">
                <a:solidFill>
                  <a:srgbClr val="4A4A4A"/>
                </a:solidFill>
              </a:rPr>
              <a:t> encompasses many forms. Therefore, it’s important to distinguish what we mean when we use it.</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There are indeed many forms of love.</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If we love God, this love evokes a response from us. We demonstrate our love for God by worship and adoration.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If we love our Blessed Mother and the saints, we respond through veneration. The Church makes a very important distinction between the kind of love we are to show God and the kind of love we have for the saints.</a:t>
            </a:r>
            <a:endParaRPr sz="1800">
              <a:solidFill>
                <a:srgbClr val="4A4A4A"/>
              </a:solidFill>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Forms of Love</a:t>
            </a:r>
            <a:endParaRPr/>
          </a:p>
        </p:txBody>
      </p:sp>
      <p:sp>
        <p:nvSpPr>
          <p:cNvPr id="345" name="Google Shape;345;p5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There are two Greek terms help us understand these two kinds of love.</a:t>
            </a:r>
            <a:endParaRPr sz="1800">
              <a:solidFill>
                <a:srgbClr val="4A4A4A"/>
              </a:solidFill>
            </a:endParaRPr>
          </a:p>
          <a:p>
            <a:pPr marL="914400" marR="0" lvl="1" indent="-342900" algn="l" rtl="0">
              <a:lnSpc>
                <a:spcPct val="115000"/>
              </a:lnSpc>
              <a:spcBef>
                <a:spcPts val="0"/>
              </a:spcBef>
              <a:spcAft>
                <a:spcPts val="0"/>
              </a:spcAft>
              <a:buClr>
                <a:srgbClr val="CC7B16"/>
              </a:buClr>
              <a:buSzPts val="1800"/>
              <a:buFont typeface="Arimo"/>
              <a:buChar char="❏"/>
            </a:pPr>
            <a:r>
              <a:rPr lang="en" sz="1800" i="1">
                <a:solidFill>
                  <a:srgbClr val="4A4A4A"/>
                </a:solidFill>
              </a:rPr>
              <a:t>Latria</a:t>
            </a:r>
            <a:r>
              <a:rPr lang="en" sz="1800">
                <a:solidFill>
                  <a:srgbClr val="4A4A4A"/>
                </a:solidFill>
              </a:rPr>
              <a:t> indicates adoration, praise, and worship due only to God.</a:t>
            </a:r>
            <a:endParaRPr sz="1800">
              <a:solidFill>
                <a:srgbClr val="4A4A4A"/>
              </a:solidFill>
            </a:endParaRPr>
          </a:p>
          <a:p>
            <a:pPr marL="914400" marR="0" lvl="1" indent="-342900" algn="l" rtl="0">
              <a:lnSpc>
                <a:spcPct val="115000"/>
              </a:lnSpc>
              <a:spcBef>
                <a:spcPts val="0"/>
              </a:spcBef>
              <a:spcAft>
                <a:spcPts val="0"/>
              </a:spcAft>
              <a:buClr>
                <a:srgbClr val="CC7B16"/>
              </a:buClr>
              <a:buSzPts val="1800"/>
              <a:buFont typeface="Arimo"/>
              <a:buChar char="❏"/>
            </a:pPr>
            <a:r>
              <a:rPr lang="en" sz="1800" i="1">
                <a:solidFill>
                  <a:srgbClr val="4A4A4A"/>
                </a:solidFill>
              </a:rPr>
              <a:t>Dulia</a:t>
            </a:r>
            <a:r>
              <a:rPr lang="en" sz="1800">
                <a:solidFill>
                  <a:srgbClr val="4A4A4A"/>
                </a:solidFill>
              </a:rPr>
              <a:t> is the veneration or homage, different in nature and degree from that given to God, that is paid to the saints. It includes, for example, honoring the saints and seeking their intercession with God.											</a:t>
            </a:r>
            <a:endParaRPr sz="1800">
              <a:solidFill>
                <a:srgbClr val="4A4A4A"/>
              </a:solidFill>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Forms of Love</a:t>
            </a:r>
            <a:endParaRPr/>
          </a:p>
        </p:txBody>
      </p:sp>
      <p:sp>
        <p:nvSpPr>
          <p:cNvPr id="351" name="Google Shape;351;p5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In a similar way, there are different forms of love that we have for one another and for activities, animals, or things.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There is a love between friends.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There is passionate or romantic love.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The highest form of love is charity. Charity is a theological virtue, and it is through charity that we love God above all things and love our fellow man for the sake of loving God.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The Greek word for this kind of love is </a:t>
            </a:r>
            <a:r>
              <a:rPr lang="en" sz="1800" i="1">
                <a:solidFill>
                  <a:srgbClr val="4A4A4A"/>
                </a:solidFill>
              </a:rPr>
              <a:t>agape</a:t>
            </a:r>
            <a:r>
              <a:rPr lang="en" sz="1800">
                <a:solidFill>
                  <a:srgbClr val="4A4A4A"/>
                </a:solidFill>
              </a:rPr>
              <a:t> (pronounced uh-GAH-pay). The most perfect and important example of agape love is Christ’s sacrifice on the Cross.</a:t>
            </a:r>
            <a:endParaRPr sz="1800">
              <a:solidFill>
                <a:srgbClr val="4A4A4A"/>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Holiness, Friendship, and Family</a:t>
            </a:r>
            <a:endParaRPr/>
          </a:p>
        </p:txBody>
      </p:sp>
      <p:sp>
        <p:nvSpPr>
          <p:cNvPr id="232" name="Google Shape;232;p3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Pope St. John Paul II once said, “To maintain a joyful family requires much from both the parents and the children. Each member of the family has to become, in a special way, the servant of the others.”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John Paul is speaking here about the opportunity to humble ourselves for the sake of another, to make a gift of ourselves to our family. </a:t>
            </a:r>
            <a:endParaRPr sz="2000">
              <a:solidFill>
                <a:srgbClr val="4A4A4A"/>
              </a:solidFill>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Agape</a:t>
            </a:r>
            <a:endParaRPr/>
          </a:p>
        </p:txBody>
      </p:sp>
      <p:sp>
        <p:nvSpPr>
          <p:cNvPr id="357" name="Google Shape;357;p5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Agape is not a feeling but a freely chosen action. It is sacrificial, self</a:t>
            </a:r>
            <a:r>
              <a:rPr lang="en" sz="1800"/>
              <a:t>-</a:t>
            </a:r>
            <a:r>
              <a:rPr lang="en" sz="1800">
                <a:solidFill>
                  <a:srgbClr val="4A4A4A"/>
                </a:solidFill>
              </a:rPr>
              <a:t>giving love, and by it we are able to fulfill Christ’s twin commandments. </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Read 1 Corinthians 13:13.</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This letter of the New Testament was originally written in Greek. The Greek word for love that was used by St. Paul here is agape. </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Agape is the Greek word for </a:t>
            </a:r>
            <a:r>
              <a:rPr lang="en" sz="1800" i="1">
                <a:solidFill>
                  <a:srgbClr val="4A4A4A"/>
                </a:solidFill>
              </a:rPr>
              <a:t>charity</a:t>
            </a:r>
            <a:r>
              <a:rPr lang="en" sz="1800">
                <a:solidFill>
                  <a:srgbClr val="4A4A4A"/>
                </a:solidFill>
              </a:rPr>
              <a:t>, and charity is the most important kind of love and the greatest of all the virtues. </a:t>
            </a:r>
            <a:endParaRPr sz="1800">
              <a:solidFill>
                <a:srgbClr val="4A4A4A"/>
              </a:solidFill>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8"/>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9: Jesus Gives Us the Beatitudes</a:t>
            </a:r>
            <a:endParaRPr/>
          </a:p>
        </p:txBody>
      </p:sp>
      <p:sp>
        <p:nvSpPr>
          <p:cNvPr id="363" name="Google Shape;363;p58"/>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64" name="Google Shape;364;p58"/>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Happiness</a:t>
            </a:r>
            <a:endParaRPr/>
          </a:p>
        </p:txBody>
      </p:sp>
      <p:sp>
        <p:nvSpPr>
          <p:cNvPr id="370" name="Google Shape;370;p5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CC7B16"/>
              </a:buClr>
              <a:buSzPts val="2000"/>
              <a:buChar char="❏"/>
            </a:pPr>
            <a:r>
              <a:rPr lang="en" sz="2000">
                <a:solidFill>
                  <a:srgbClr val="4A4A4A"/>
                </a:solidFill>
              </a:rPr>
              <a:t>One thing that every human being on the earth has in common is the desire to be happy. But there is a great difference between what the world thinks happiness is and what happiness really is.</a:t>
            </a:r>
            <a:endParaRPr sz="2000">
              <a:solidFill>
                <a:srgbClr val="4A4A4A"/>
              </a:solidFill>
            </a:endParaRPr>
          </a:p>
          <a:p>
            <a:pPr marL="457200" lvl="0" indent="-355600" algn="l" rtl="0">
              <a:spcBef>
                <a:spcPts val="0"/>
              </a:spcBef>
              <a:spcAft>
                <a:spcPts val="0"/>
              </a:spcAft>
              <a:buClr>
                <a:srgbClr val="CC7B16"/>
              </a:buClr>
              <a:buSzPts val="2000"/>
              <a:buChar char="❏"/>
            </a:pPr>
            <a:r>
              <a:rPr lang="en" sz="2000">
                <a:solidFill>
                  <a:srgbClr val="4A4A4A"/>
                </a:solidFill>
              </a:rPr>
              <a:t>Jesus describes God’s kingdom as a place where justice, peace, and love reign. While the fullness of this Kingdom will only be found in Heaven, it has already begun here on earth, wherever God’s will is being carried out. </a:t>
            </a:r>
            <a:endParaRPr sz="2000">
              <a:solidFill>
                <a:srgbClr val="4A4A4A"/>
              </a:solidFil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Beatitude</a:t>
            </a:r>
            <a:endParaRPr/>
          </a:p>
        </p:txBody>
      </p:sp>
      <p:sp>
        <p:nvSpPr>
          <p:cNvPr id="376" name="Google Shape;376;p6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Char char="❏"/>
            </a:pPr>
            <a:r>
              <a:rPr lang="en" sz="1800">
                <a:solidFill>
                  <a:srgbClr val="4A4A4A"/>
                </a:solidFill>
              </a:rPr>
              <a:t>The Beatitudes (Matthew 5:3-12) reveal the way of living that characterizes God’s Kingdom. If we accept Jesus’ vision of the kingdom, expressed in the Beatitudes, we are called to make decisive moral choices. The Beatitudes ask us to purify our hearts and direct our actions toward building God’s kingdom.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In Jesus, the same Word of God that had resounded on Mount Sinai to give the written Law to Moses, made itself heard anew on the Mount of the Beatitudes.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Jesus did not abolish the Law but fulfilled it by giving its ultimate interpretation in a divine way.</a:t>
            </a:r>
            <a:endParaRPr sz="1800">
              <a:solidFill>
                <a:srgbClr val="4A4A4A"/>
              </a:solidFil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Beatitude</a:t>
            </a:r>
            <a:endParaRPr/>
          </a:p>
        </p:txBody>
      </p:sp>
      <p:sp>
        <p:nvSpPr>
          <p:cNvPr id="382" name="Google Shape;382;p6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4A4A4A"/>
              </a:buClr>
              <a:buSzPts val="1800"/>
              <a:buFont typeface="Arimo"/>
              <a:buChar char="❏"/>
            </a:pPr>
            <a:r>
              <a:rPr lang="en" sz="1800">
                <a:solidFill>
                  <a:srgbClr val="4A4A4A"/>
                </a:solidFill>
              </a:rPr>
              <a:t>The law God gave to humanity through Moses on Mount Sinai is </a:t>
            </a:r>
            <a:r>
              <a:rPr lang="en" sz="1800"/>
              <a:t>t</a:t>
            </a:r>
            <a:r>
              <a:rPr lang="en" sz="1800">
                <a:solidFill>
                  <a:srgbClr val="4A4A4A"/>
                </a:solidFill>
              </a:rPr>
              <a:t>he Ten Commandments. </a:t>
            </a:r>
            <a:endParaRPr sz="1800">
              <a:solidFill>
                <a:srgbClr val="4A4A4A"/>
              </a:solidFill>
            </a:endParaRPr>
          </a:p>
          <a:p>
            <a:pPr marL="457200" lvl="0" indent="-342900" algn="l" rtl="0">
              <a:spcBef>
                <a:spcPts val="0"/>
              </a:spcBef>
              <a:spcAft>
                <a:spcPts val="0"/>
              </a:spcAft>
              <a:buClr>
                <a:srgbClr val="4A4A4A"/>
              </a:buClr>
              <a:buSzPts val="1800"/>
              <a:buFont typeface="Arial"/>
              <a:buChar char="❏"/>
            </a:pPr>
            <a:r>
              <a:rPr lang="en" sz="1800">
                <a:solidFill>
                  <a:srgbClr val="4A4A4A"/>
                </a:solidFill>
              </a:rPr>
              <a:t>Jesus likewise ascended a mountain to deliver the Sermon on the Mount. </a:t>
            </a:r>
            <a:endParaRPr sz="1800">
              <a:solidFill>
                <a:srgbClr val="4A4A4A"/>
              </a:solidFill>
            </a:endParaRPr>
          </a:p>
          <a:p>
            <a:pPr marL="457200" lvl="0" indent="-342900" algn="l" rtl="0">
              <a:spcBef>
                <a:spcPts val="0"/>
              </a:spcBef>
              <a:spcAft>
                <a:spcPts val="0"/>
              </a:spcAft>
              <a:buClr>
                <a:srgbClr val="4A4A4A"/>
              </a:buClr>
              <a:buSzPts val="1800"/>
              <a:buFont typeface="Arial"/>
              <a:buChar char="❏"/>
            </a:pPr>
            <a:r>
              <a:rPr lang="en" sz="1800">
                <a:solidFill>
                  <a:srgbClr val="4A4A4A"/>
                </a:solidFill>
              </a:rPr>
              <a:t>Jesus did not change the Old Testament Law; the Ten Commandments still apply to all humanity. Rather, Jesus came to fulfill and perfect the law. </a:t>
            </a:r>
            <a:endParaRPr sz="1800">
              <a:solidFill>
                <a:srgbClr val="4A4A4A"/>
              </a:solidFill>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Beatitude</a:t>
            </a:r>
            <a:endParaRPr/>
          </a:p>
        </p:txBody>
      </p:sp>
      <p:sp>
        <p:nvSpPr>
          <p:cNvPr id="388" name="Google Shape;388;p6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The Beatitudes “are the paradoxical promises that sustain hope in the midst of tribulations; they proclaim the blessings and rewards already secured, however dimly, for Christ’s disciples; they have begun in the lives of the Virgin Mary and all the saints.” -CCC 1717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A </a:t>
            </a:r>
            <a:r>
              <a:rPr lang="en" sz="1800" i="1">
                <a:solidFill>
                  <a:srgbClr val="4A4A4A"/>
                </a:solidFill>
              </a:rPr>
              <a:t>paradox</a:t>
            </a:r>
            <a:r>
              <a:rPr lang="en" sz="1800">
                <a:solidFill>
                  <a:srgbClr val="4A4A4A"/>
                </a:solidFill>
              </a:rPr>
              <a:t> is an apparently contradictory statement.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It is true that many of the things Christ said can be hard to understand at first, especially the Beatitudes.</a:t>
            </a:r>
            <a:endParaRPr sz="1800">
              <a:solidFill>
                <a:srgbClr val="4A4A4A"/>
              </a:solidFill>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3"/>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10: Elements of a Good Moral Decision</a:t>
            </a:r>
            <a:endParaRPr/>
          </a:p>
        </p:txBody>
      </p:sp>
      <p:sp>
        <p:nvSpPr>
          <p:cNvPr id="394" name="Google Shape;394;p63"/>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95" name="Google Shape;395;p63"/>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We Are Human...</a:t>
            </a:r>
            <a:endParaRPr/>
          </a:p>
        </p:txBody>
      </p:sp>
      <p:sp>
        <p:nvSpPr>
          <p:cNvPr id="401" name="Google Shape;401;p64"/>
          <p:cNvSpPr txBox="1">
            <a:spLocks noGrp="1"/>
          </p:cNvSpPr>
          <p:nvPr>
            <p:ph type="body" idx="1"/>
          </p:nvPr>
        </p:nvSpPr>
        <p:spPr>
          <a:xfrm>
            <a:off x="729450" y="1316875"/>
            <a:ext cx="8193300" cy="3209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CC7B16"/>
              </a:buClr>
              <a:buSzPts val="1700"/>
              <a:buFont typeface="Arimo"/>
              <a:buChar char="❏"/>
            </a:pPr>
            <a:r>
              <a:rPr lang="en" sz="1700">
                <a:solidFill>
                  <a:srgbClr val="4A4A4A"/>
                </a:solidFill>
              </a:rPr>
              <a:t>We know that all people are created with equal dignity. Does that mean all people are the same? </a:t>
            </a:r>
            <a:endParaRPr sz="1700">
              <a:solidFill>
                <a:srgbClr val="4A4A4A"/>
              </a:solidFill>
            </a:endParaRPr>
          </a:p>
          <a:p>
            <a:pPr marL="457200" lvl="0" indent="-336550" algn="l" rtl="0">
              <a:spcBef>
                <a:spcPts val="0"/>
              </a:spcBef>
              <a:spcAft>
                <a:spcPts val="0"/>
              </a:spcAft>
              <a:buClr>
                <a:srgbClr val="CC7B16"/>
              </a:buClr>
              <a:buSzPts val="1700"/>
              <a:buFont typeface="Arimo"/>
              <a:buChar char="❏"/>
            </a:pPr>
            <a:r>
              <a:rPr lang="en" sz="1700">
                <a:solidFill>
                  <a:srgbClr val="4A4A4A"/>
                </a:solidFill>
              </a:rPr>
              <a:t>Of course not. There are lots of differences between people — differences of height, weight, eye color, disposition, intelligence, athletic ability, talents, interests, and so forth.</a:t>
            </a:r>
            <a:endParaRPr sz="1700">
              <a:solidFill>
                <a:srgbClr val="4A4A4A"/>
              </a:solidFill>
            </a:endParaRPr>
          </a:p>
          <a:p>
            <a:pPr marL="457200" lvl="0" indent="-336550" algn="l" rtl="0">
              <a:spcBef>
                <a:spcPts val="0"/>
              </a:spcBef>
              <a:spcAft>
                <a:spcPts val="0"/>
              </a:spcAft>
              <a:buClr>
                <a:srgbClr val="CC7B16"/>
              </a:buClr>
              <a:buSzPts val="1700"/>
              <a:buFont typeface="Arimo"/>
              <a:buChar char="❏"/>
            </a:pPr>
            <a:r>
              <a:rPr lang="en" sz="1700">
                <a:solidFill>
                  <a:srgbClr val="4A4A4A"/>
                </a:solidFill>
              </a:rPr>
              <a:t>Which is greater: the difference between any two people, or the difference between any one person and a horse (or any animal)?</a:t>
            </a:r>
            <a:endParaRPr sz="1700">
              <a:solidFill>
                <a:srgbClr val="4A4A4A"/>
              </a:solidFill>
            </a:endParaRPr>
          </a:p>
          <a:p>
            <a:pPr marL="457200" lvl="0" indent="-336550" algn="l" rtl="0">
              <a:spcBef>
                <a:spcPts val="0"/>
              </a:spcBef>
              <a:spcAft>
                <a:spcPts val="0"/>
              </a:spcAft>
              <a:buClr>
                <a:srgbClr val="CC7B16"/>
              </a:buClr>
              <a:buSzPts val="1700"/>
              <a:buFont typeface="Arimo"/>
              <a:buChar char="❏"/>
            </a:pPr>
            <a:r>
              <a:rPr lang="en" sz="1700">
                <a:solidFill>
                  <a:srgbClr val="4A4A4A"/>
                </a:solidFill>
              </a:rPr>
              <a:t>The difference between a person and a horse is much greater than the differences among human beings. There is an ontological (having to do with existence, or of being) line that divides human beings from all other animals, and the difference can be most easily seen in our intellects and will.</a:t>
            </a:r>
            <a:endParaRPr sz="1700">
              <a:solidFill>
                <a:srgbClr val="4A4A4A"/>
              </a:solidFill>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We Are Human...</a:t>
            </a:r>
            <a:endParaRPr/>
          </a:p>
        </p:txBody>
      </p:sp>
      <p:sp>
        <p:nvSpPr>
          <p:cNvPr id="407" name="Google Shape;407;p6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t>“</a:t>
            </a:r>
            <a:r>
              <a:rPr lang="en" sz="1800">
                <a:solidFill>
                  <a:srgbClr val="4A4A4A"/>
                </a:solidFill>
              </a:rPr>
              <a:t>Freedom makes man a moral subject. When he acts deliberately, man is, so to speak, the </a:t>
            </a:r>
            <a:r>
              <a:rPr lang="en" sz="1800" i="1">
                <a:solidFill>
                  <a:srgbClr val="4A4A4A"/>
                </a:solidFill>
              </a:rPr>
              <a:t>father of his acts</a:t>
            </a:r>
            <a:r>
              <a:rPr lang="en" sz="1800">
                <a:solidFill>
                  <a:srgbClr val="4A4A4A"/>
                </a:solidFill>
              </a:rPr>
              <a:t>. Human acts, that is, acts that are freely chosen in consequence of a judgment of conscience, can be morally evaluated. They are either good or evil.</a:t>
            </a:r>
            <a:r>
              <a:rPr lang="en" sz="1800"/>
              <a:t>”</a:t>
            </a:r>
            <a:r>
              <a:rPr lang="en" sz="1800">
                <a:solidFill>
                  <a:srgbClr val="4A4A4A"/>
                </a:solidFill>
              </a:rPr>
              <a:t> -CCC 1749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In other words:</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Our freedom makes us moral subjects. No animal has this freedom; only humans do.</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We are the producers of our own actions. Everything we choose to do is our responsibility.		 	</a:t>
            </a:r>
            <a:endParaRPr sz="1800">
              <a:solidFill>
                <a:srgbClr val="4A4A4A"/>
              </a:solidFill>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We Are Human...</a:t>
            </a:r>
            <a:endParaRPr/>
          </a:p>
        </p:txBody>
      </p:sp>
      <p:sp>
        <p:nvSpPr>
          <p:cNvPr id="413" name="Google Shape;413;p6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914400" marR="0" lvl="0" indent="-342900" algn="l" rtl="0">
              <a:lnSpc>
                <a:spcPct val="115000"/>
              </a:lnSpc>
              <a:spcBef>
                <a:spcPts val="0"/>
              </a:spcBef>
              <a:spcAft>
                <a:spcPts val="0"/>
              </a:spcAft>
              <a:buClr>
                <a:srgbClr val="CC7B16"/>
              </a:buClr>
              <a:buSzPts val="1800"/>
              <a:buFont typeface="Arial"/>
              <a:buChar char="❏"/>
            </a:pPr>
            <a:r>
              <a:rPr lang="en" sz="1800">
                <a:solidFill>
                  <a:srgbClr val="4A4A4A"/>
                </a:solidFill>
              </a:rPr>
              <a:t>There is a relationship between our chosen acts and the judgment of our consciences.</a:t>
            </a:r>
            <a:endParaRPr sz="1800">
              <a:solidFill>
                <a:srgbClr val="4A4A4A"/>
              </a:solidFill>
            </a:endParaRPr>
          </a:p>
          <a:p>
            <a:pPr marL="914400" marR="0" lvl="0" indent="-342900" algn="l" rtl="0">
              <a:lnSpc>
                <a:spcPct val="115000"/>
              </a:lnSpc>
              <a:spcBef>
                <a:spcPts val="0"/>
              </a:spcBef>
              <a:spcAft>
                <a:spcPts val="0"/>
              </a:spcAft>
              <a:buClr>
                <a:srgbClr val="CC7B16"/>
              </a:buClr>
              <a:buSzPts val="1800"/>
              <a:buFont typeface="Arial"/>
              <a:buChar char="❏"/>
            </a:pPr>
            <a:r>
              <a:rPr lang="en" sz="1800">
                <a:solidFill>
                  <a:srgbClr val="4A4A4A"/>
                </a:solidFill>
              </a:rPr>
              <a:t>We are able to evaluate our actions both before and after we do them.</a:t>
            </a:r>
            <a:endParaRPr sz="1800">
              <a:solidFill>
                <a:srgbClr val="4A4A4A"/>
              </a:solidFill>
            </a:endParaRPr>
          </a:p>
          <a:p>
            <a:pPr marL="914400" lvl="0" indent="-342900" algn="l" rtl="0">
              <a:spcBef>
                <a:spcPts val="0"/>
              </a:spcBef>
              <a:spcAft>
                <a:spcPts val="0"/>
              </a:spcAft>
              <a:buClr>
                <a:srgbClr val="CC7B16"/>
              </a:buClr>
              <a:buSzPts val="1800"/>
              <a:buFont typeface="Arial"/>
              <a:buChar char="❏"/>
            </a:pPr>
            <a:r>
              <a:rPr lang="en" sz="1800">
                <a:solidFill>
                  <a:srgbClr val="4A4A4A"/>
                </a:solidFill>
              </a:rPr>
              <a:t>Our acts are either good or evil. </a:t>
            </a:r>
            <a:endParaRPr sz="1800">
              <a:solidFill>
                <a:srgbClr val="4A4A4A"/>
              </a:solidFill>
            </a:endParaRPr>
          </a:p>
          <a:p>
            <a:pPr marL="457200" lvl="0" indent="-342900" algn="l" rtl="0">
              <a:spcBef>
                <a:spcPts val="0"/>
              </a:spcBef>
              <a:spcAft>
                <a:spcPts val="0"/>
              </a:spcAft>
              <a:buClr>
                <a:srgbClr val="CC7B16"/>
              </a:buClr>
              <a:buSzPts val="1800"/>
              <a:buChar char="❏"/>
            </a:pPr>
            <a:r>
              <a:rPr lang="en" sz="1800"/>
              <a:t>A</a:t>
            </a:r>
            <a:r>
              <a:rPr lang="en" sz="1800">
                <a:solidFill>
                  <a:srgbClr val="4A4A4A"/>
                </a:solidFill>
              </a:rPr>
              <a:t> moral ac</a:t>
            </a:r>
            <a:r>
              <a:rPr lang="en" sz="1800"/>
              <a:t>t</a:t>
            </a:r>
            <a:r>
              <a:rPr lang="en" sz="1800">
                <a:solidFill>
                  <a:srgbClr val="4A4A4A"/>
                </a:solidFill>
              </a:rPr>
              <a:t> </a:t>
            </a:r>
            <a:r>
              <a:rPr lang="en" sz="1800"/>
              <a:t>has</a:t>
            </a:r>
            <a:r>
              <a:rPr lang="en" sz="1800">
                <a:solidFill>
                  <a:srgbClr val="4A4A4A"/>
                </a:solidFill>
              </a:rPr>
              <a:t> three constituent parts (or parts that make it up): </a:t>
            </a:r>
            <a:endParaRPr sz="1800">
              <a:solidFill>
                <a:srgbClr val="4A4A4A"/>
              </a:solidFill>
            </a:endParaRPr>
          </a:p>
          <a:p>
            <a:pPr marL="914400" lvl="1" indent="-342900" algn="l" rtl="0">
              <a:spcBef>
                <a:spcPts val="0"/>
              </a:spcBef>
              <a:spcAft>
                <a:spcPts val="0"/>
              </a:spcAft>
              <a:buClr>
                <a:srgbClr val="CC7B16"/>
              </a:buClr>
              <a:buSzPts val="1800"/>
              <a:buChar char="❏"/>
            </a:pPr>
            <a:r>
              <a:rPr lang="en" sz="1800">
                <a:solidFill>
                  <a:srgbClr val="4A4A4A"/>
                </a:solidFill>
              </a:rPr>
              <a:t>The act </a:t>
            </a:r>
            <a:endParaRPr sz="1800">
              <a:solidFill>
                <a:srgbClr val="4A4A4A"/>
              </a:solidFill>
            </a:endParaRPr>
          </a:p>
          <a:p>
            <a:pPr marL="914400" lvl="1" indent="-342900" algn="l" rtl="0">
              <a:spcBef>
                <a:spcPts val="0"/>
              </a:spcBef>
              <a:spcAft>
                <a:spcPts val="0"/>
              </a:spcAft>
              <a:buClr>
                <a:srgbClr val="CC7B16"/>
              </a:buClr>
              <a:buSzPts val="1800"/>
              <a:buChar char="❏"/>
            </a:pPr>
            <a:r>
              <a:rPr lang="en" sz="1800">
                <a:solidFill>
                  <a:srgbClr val="4A4A4A"/>
                </a:solidFill>
              </a:rPr>
              <a:t>The intention</a:t>
            </a:r>
            <a:endParaRPr sz="1800">
              <a:solidFill>
                <a:srgbClr val="4A4A4A"/>
              </a:solidFill>
            </a:endParaRPr>
          </a:p>
          <a:p>
            <a:pPr marL="914400" lvl="1" indent="-342900" algn="l" rtl="0">
              <a:spcBef>
                <a:spcPts val="0"/>
              </a:spcBef>
              <a:spcAft>
                <a:spcPts val="0"/>
              </a:spcAft>
              <a:buClr>
                <a:srgbClr val="CC7B16"/>
              </a:buClr>
              <a:buSzPts val="1800"/>
              <a:buChar char="❏"/>
            </a:pPr>
            <a:r>
              <a:rPr lang="en" sz="1800">
                <a:solidFill>
                  <a:srgbClr val="4A4A4A"/>
                </a:solidFill>
              </a:rPr>
              <a:t>And the circumstances.</a:t>
            </a:r>
            <a:endParaRPr sz="1800">
              <a:solidFill>
                <a:srgbClr val="4A4A4A"/>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Holiness, Friendship, and Family</a:t>
            </a:r>
            <a:endParaRPr/>
          </a:p>
        </p:txBody>
      </p:sp>
      <p:sp>
        <p:nvSpPr>
          <p:cNvPr id="238" name="Google Shape;238;p3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4A4A4A"/>
              </a:buClr>
              <a:buSzPts val="1800"/>
              <a:buChar char="❏"/>
            </a:pPr>
            <a:r>
              <a:rPr lang="en" sz="1800">
                <a:solidFill>
                  <a:srgbClr val="4A4A4A"/>
                </a:solidFill>
              </a:rPr>
              <a:t>This is the kind of love that God calls us to! </a:t>
            </a:r>
            <a:endParaRPr sz="1800">
              <a:solidFill>
                <a:srgbClr val="4A4A4A"/>
              </a:solidFill>
            </a:endParaRPr>
          </a:p>
          <a:p>
            <a:pPr marL="457200" lvl="0" indent="-342900" rtl="0">
              <a:spcBef>
                <a:spcPts val="0"/>
              </a:spcBef>
              <a:spcAft>
                <a:spcPts val="0"/>
              </a:spcAft>
              <a:buClr>
                <a:srgbClr val="4A4A4A"/>
              </a:buClr>
              <a:buSzPts val="1800"/>
              <a:buChar char="❏"/>
            </a:pPr>
            <a:r>
              <a:rPr lang="en" sz="1800">
                <a:solidFill>
                  <a:srgbClr val="4A4A4A"/>
                </a:solidFill>
              </a:rPr>
              <a:t>Even in the case of a difficult family life, we are still called to holiness in every circumstance. For example, the Old Testament speaks of Joseph and his seven brothers (you may know Joseph by his “coat of many colors”). </a:t>
            </a:r>
            <a:endParaRPr sz="1800">
              <a:solidFill>
                <a:srgbClr val="4A4A4A"/>
              </a:solidFill>
            </a:endParaRPr>
          </a:p>
          <a:p>
            <a:pPr marL="457200" lvl="0" indent="-342900" rtl="0">
              <a:spcBef>
                <a:spcPts val="0"/>
              </a:spcBef>
              <a:spcAft>
                <a:spcPts val="0"/>
              </a:spcAft>
              <a:buClr>
                <a:srgbClr val="4A4A4A"/>
              </a:buClr>
              <a:buSzPts val="1800"/>
              <a:buChar char="❏"/>
            </a:pPr>
            <a:r>
              <a:rPr lang="en" sz="1800">
                <a:solidFill>
                  <a:srgbClr val="4A4A4A"/>
                </a:solidFill>
              </a:rPr>
              <a:t>His brothers were so cruel to him that they sold him into slavery and almost killed him. When he had the chance to seek revenge, he offered them kindness and forgiveness instead! He told his brothers, “Even though you meant to harm me, God meant it for good.” (Genesis 50:20)</a:t>
            </a:r>
            <a:endParaRPr sz="1800">
              <a:solidFill>
                <a:srgbClr val="4A4A4A"/>
              </a:solidFill>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7"/>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11: The Process of Making a Good Moral Choice</a:t>
            </a:r>
            <a:endParaRPr/>
          </a:p>
        </p:txBody>
      </p:sp>
      <p:sp>
        <p:nvSpPr>
          <p:cNvPr id="419" name="Google Shape;419;p67"/>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20" name="Google Shape;420;p67"/>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Moral Choices</a:t>
            </a:r>
            <a:endParaRPr/>
          </a:p>
        </p:txBody>
      </p:sp>
      <p:sp>
        <p:nvSpPr>
          <p:cNvPr id="426" name="Google Shape;426;p6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You don’t have to think about walking. But as a toddler, you had to think about it. You probably stumbled a lot and fell, and you were wobbly. But, soon, walking became second nature.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Making good moral decisions is the same way. There is a process to follow, but once you are in the habit of making good choices, it becomes a lot easier. Making a moral decision tomorrow begins with the right kind of work today.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There are many pieces to the puzzle when it comes to the process of making good moral decisions. It involves the whole human person: body and soul. </a:t>
            </a:r>
            <a:endParaRPr sz="1800">
              <a:solidFill>
                <a:srgbClr val="4A4A4A"/>
              </a:solidFill>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Moral Choices</a:t>
            </a:r>
            <a:endParaRPr/>
          </a:p>
        </p:txBody>
      </p:sp>
      <p:sp>
        <p:nvSpPr>
          <p:cNvPr id="432" name="Google Shape;432;p6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t>“</a:t>
            </a:r>
            <a:r>
              <a:rPr lang="en" sz="1800">
                <a:solidFill>
                  <a:srgbClr val="4A4A4A"/>
                </a:solidFill>
              </a:rPr>
              <a:t>A </a:t>
            </a:r>
            <a:r>
              <a:rPr lang="en" sz="1800" i="1">
                <a:solidFill>
                  <a:srgbClr val="4A4A4A"/>
                </a:solidFill>
              </a:rPr>
              <a:t>morally good</a:t>
            </a:r>
            <a:r>
              <a:rPr lang="en" sz="1800">
                <a:solidFill>
                  <a:srgbClr val="4A4A4A"/>
                </a:solidFill>
              </a:rPr>
              <a:t> act requires the goodness of the object, of the end, and of the circumstances together. An evil end corrupts the action, even if the object is good in itself (such as praying and fasting “in order to be seen by men”).</a:t>
            </a:r>
            <a:r>
              <a:rPr lang="en" sz="1800"/>
              <a:t>”</a:t>
            </a:r>
            <a:r>
              <a:rPr lang="en" sz="1800">
                <a:solidFill>
                  <a:srgbClr val="4A4A4A"/>
                </a:solidFill>
              </a:rPr>
              <a:t> -CCC 1755</a:t>
            </a:r>
            <a:endParaRPr sz="1800">
              <a:solidFill>
                <a:srgbClr val="4A4A4A"/>
              </a:solidFill>
            </a:endParaRPr>
          </a:p>
          <a:p>
            <a:pPr marL="457200" lvl="0" indent="-342900" algn="l" rtl="0">
              <a:lnSpc>
                <a:spcPct val="100000"/>
              </a:lnSpc>
              <a:spcBef>
                <a:spcPts val="0"/>
              </a:spcBef>
              <a:spcAft>
                <a:spcPts val="0"/>
              </a:spcAft>
              <a:buClr>
                <a:srgbClr val="CC7B16"/>
              </a:buClr>
              <a:buSzPts val="1800"/>
              <a:buFont typeface="Arial"/>
              <a:buChar char="❏"/>
            </a:pPr>
            <a:r>
              <a:rPr lang="en" sz="1800" i="1">
                <a:solidFill>
                  <a:srgbClr val="4A4A4A"/>
                </a:solidFill>
              </a:rPr>
              <a:t>End</a:t>
            </a:r>
            <a:r>
              <a:rPr lang="en" sz="1800">
                <a:solidFill>
                  <a:srgbClr val="4A4A4A"/>
                </a:solidFill>
              </a:rPr>
              <a:t> in this context means the purpose or goal of the act.</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There are many pitfalls in the process of making good moral decisions. Man has a wounded nature because of Adam and Eve’s Original Sin in the Garden. </a:t>
            </a:r>
            <a:endParaRPr sz="1800">
              <a:solidFill>
                <a:srgbClr val="4A4A4A"/>
              </a:solidFill>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Moral Choices</a:t>
            </a:r>
            <a:endParaRPr/>
          </a:p>
        </p:txBody>
      </p:sp>
      <p:sp>
        <p:nvSpPr>
          <p:cNvPr id="438" name="Google Shape;438;p7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When we don’t understand the nature of the human person, the reality of sin, and the true definitions of objective good and evil, faulty moral reasoning follows.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When it comes to making moral decisions, the goal is to make your process as natural and habitual as walking. This comes only through practice, until it becomes second nature</a:t>
            </a:r>
            <a:endParaRPr sz="1800">
              <a:solidFill>
                <a:srgbClr val="4A4A4A"/>
              </a:solidFill>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1"/>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12: Temptation and the Reality of Sin</a:t>
            </a:r>
            <a:endParaRPr/>
          </a:p>
        </p:txBody>
      </p:sp>
      <p:sp>
        <p:nvSpPr>
          <p:cNvPr id="444" name="Google Shape;444;p71"/>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45" name="Google Shape;445;p71"/>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Temptation is Real</a:t>
            </a:r>
            <a:endParaRPr/>
          </a:p>
        </p:txBody>
      </p:sp>
      <p:sp>
        <p:nvSpPr>
          <p:cNvPr id="451" name="Google Shape;451;p7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CC7B16"/>
              </a:buClr>
              <a:buSzPts val="2000"/>
              <a:buFont typeface="Arimo"/>
              <a:buChar char="❏"/>
            </a:pPr>
            <a:r>
              <a:rPr lang="en" sz="2000">
                <a:solidFill>
                  <a:srgbClr val="4A4A4A"/>
                </a:solidFill>
              </a:rPr>
              <a:t>We live in a time when many doubt both that Satan exists and that we have fallen natures.</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The Catholic Church asserts with certainty the reality of both, and that this is why we need God to restore us to sanctifying grace in order that we may end in Heaven. </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Read John 8:44. </a:t>
            </a:r>
            <a:endParaRPr sz="2000">
              <a:solidFill>
                <a:srgbClr val="4A4A4A"/>
              </a:solidFill>
            </a:endParaRPr>
          </a:p>
          <a:p>
            <a:pPr marL="457200" lvl="0" indent="-355600" algn="l" rtl="0">
              <a:spcBef>
                <a:spcPts val="0"/>
              </a:spcBef>
              <a:spcAft>
                <a:spcPts val="0"/>
              </a:spcAft>
              <a:buClr>
                <a:srgbClr val="CC7B16"/>
              </a:buClr>
              <a:buSzPts val="2000"/>
              <a:buFont typeface="Arimo"/>
              <a:buChar char="❏"/>
            </a:pPr>
            <a:r>
              <a:rPr lang="en" sz="2000">
                <a:solidFill>
                  <a:srgbClr val="4A4A4A"/>
                </a:solidFill>
              </a:rPr>
              <a:t>Satan entered the Garden to make us fall. </a:t>
            </a:r>
            <a:endParaRPr sz="2000">
              <a:solidFill>
                <a:srgbClr val="4A4A4A"/>
              </a:solidFill>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Artifacts of the Fall</a:t>
            </a:r>
            <a:endParaRPr/>
          </a:p>
        </p:txBody>
      </p:sp>
      <p:sp>
        <p:nvSpPr>
          <p:cNvPr id="457" name="Google Shape;457;p73"/>
          <p:cNvSpPr txBox="1">
            <a:spLocks noGrp="1"/>
          </p:cNvSpPr>
          <p:nvPr>
            <p:ph type="body" idx="1"/>
          </p:nvPr>
        </p:nvSpPr>
        <p:spPr>
          <a:xfrm>
            <a:off x="729450" y="1393075"/>
            <a:ext cx="78984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An </a:t>
            </a:r>
            <a:r>
              <a:rPr lang="en" sz="1800" i="1">
                <a:solidFill>
                  <a:srgbClr val="4A4A4A"/>
                </a:solidFill>
              </a:rPr>
              <a:t>artifact</a:t>
            </a:r>
            <a:r>
              <a:rPr lang="en" sz="1800">
                <a:solidFill>
                  <a:srgbClr val="4A4A4A"/>
                </a:solidFill>
              </a:rPr>
              <a:t> is something remaining from a previous period or event. We are all carrying around artifacts right now, in a way. These artifacts are in our very nature. We are talking about artifacts of the Fall.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Three artifacts of the Fall: darkened intellect, weakened will, and inclination to sin.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We are born into a real spiritual battle! We must acknowledge, first, that Satan and his demons exist and, second, that the Original Sin of our first parents, Adam and Eve, wounded our nature.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Once we acknowledge these, we can move on to understand the nature of the temptations we confront every day. </a:t>
            </a:r>
            <a:endParaRPr sz="1800">
              <a:solidFill>
                <a:srgbClr val="4A4A4A"/>
              </a:solidFill>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Three Types of Temptation</a:t>
            </a:r>
            <a:endParaRPr/>
          </a:p>
        </p:txBody>
      </p:sp>
      <p:sp>
        <p:nvSpPr>
          <p:cNvPr id="463" name="Google Shape;463;p74"/>
          <p:cNvSpPr txBox="1">
            <a:spLocks noGrp="1"/>
          </p:cNvSpPr>
          <p:nvPr>
            <p:ph type="body" idx="1"/>
          </p:nvPr>
        </p:nvSpPr>
        <p:spPr>
          <a:xfrm>
            <a:off x="729450" y="1393075"/>
            <a:ext cx="78984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Recall that the snake tempted Eve with various promises if she were to eat the forbidden fruit.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three temptations that Eve faced by the serpent in Genesis are the three basic types of temptation we all face:</a:t>
            </a:r>
            <a:br>
              <a:rPr lang="en" sz="1800">
                <a:solidFill>
                  <a:srgbClr val="4A4A4A"/>
                </a:solidFill>
              </a:rPr>
            </a:br>
            <a:r>
              <a:rPr lang="en" sz="1800">
                <a:solidFill>
                  <a:srgbClr val="4A4A4A"/>
                </a:solidFill>
              </a:rPr>
              <a:t>	1. Concupiscence of the flesh. </a:t>
            </a:r>
            <a:br>
              <a:rPr lang="en" sz="1800">
                <a:solidFill>
                  <a:srgbClr val="4A4A4A"/>
                </a:solidFill>
              </a:rPr>
            </a:br>
            <a:r>
              <a:rPr lang="en" sz="1800">
                <a:solidFill>
                  <a:srgbClr val="4A4A4A"/>
                </a:solidFill>
              </a:rPr>
              <a:t>	2. Concupiscence of the eyes. </a:t>
            </a:r>
            <a:br>
              <a:rPr lang="en" sz="1800">
                <a:solidFill>
                  <a:srgbClr val="4A4A4A"/>
                </a:solidFill>
              </a:rPr>
            </a:br>
            <a:r>
              <a:rPr lang="en" sz="1800">
                <a:solidFill>
                  <a:srgbClr val="4A4A4A"/>
                </a:solidFill>
              </a:rPr>
              <a:t>	3. Pride of life. </a:t>
            </a:r>
            <a:endParaRPr sz="1800">
              <a:solidFill>
                <a:srgbClr val="4A4A4A"/>
              </a:solidFil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Three Types of Temptation</a:t>
            </a:r>
            <a:endParaRPr/>
          </a:p>
        </p:txBody>
      </p:sp>
      <p:sp>
        <p:nvSpPr>
          <p:cNvPr id="469" name="Google Shape;469;p75"/>
          <p:cNvSpPr txBox="1">
            <a:spLocks noGrp="1"/>
          </p:cNvSpPr>
          <p:nvPr>
            <p:ph type="body" idx="1"/>
          </p:nvPr>
        </p:nvSpPr>
        <p:spPr>
          <a:xfrm>
            <a:off x="729450" y="1393075"/>
            <a:ext cx="78984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Read Matthew 4:1-11.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Jesus’ temptations also were the three basic kinds of temptation.</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Jesus’ responses to His temptations are models for us.</a:t>
            </a:r>
            <a:endParaRPr sz="1800">
              <a:solidFill>
                <a:srgbClr val="4A4A4A"/>
              </a:solidFill>
            </a:endParaRPr>
          </a:p>
          <a:p>
            <a:pPr marL="457200" lvl="0" indent="-342900" algn="l" rtl="0">
              <a:spcBef>
                <a:spcPts val="0"/>
              </a:spcBef>
              <a:spcAft>
                <a:spcPts val="0"/>
              </a:spcAft>
              <a:buClr>
                <a:srgbClr val="CC7B16"/>
              </a:buClr>
              <a:buSzPts val="1800"/>
              <a:buFont typeface="Lora"/>
              <a:buChar char="❏"/>
            </a:pPr>
            <a:r>
              <a:rPr lang="en" sz="1800">
                <a:solidFill>
                  <a:srgbClr val="4A4A4A"/>
                </a:solidFill>
              </a:rPr>
              <a:t>Read the advice for resisting temptation that St. Paul offers in Romans 12:1-3.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Some moral decisions can be difficult. Especially if we are not in the habit of doing good, it can be very tempting to choose the wrong action because it seems easier or more pleasurable.</a:t>
            </a:r>
            <a:endParaRPr sz="1800">
              <a:solidFill>
                <a:srgbClr val="4A4A4A"/>
              </a:solidFill>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Resisting Temptation</a:t>
            </a:r>
            <a:endParaRPr/>
          </a:p>
        </p:txBody>
      </p:sp>
      <p:sp>
        <p:nvSpPr>
          <p:cNvPr id="475" name="Google Shape;475;p76"/>
          <p:cNvSpPr txBox="1">
            <a:spLocks noGrp="1"/>
          </p:cNvSpPr>
          <p:nvPr>
            <p:ph type="body" idx="1"/>
          </p:nvPr>
        </p:nvSpPr>
        <p:spPr>
          <a:xfrm>
            <a:off x="729450" y="1393075"/>
            <a:ext cx="78984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In itself, temptation is not a sin. Jesus, who never sinned, felt temptation. An important way to avoid sin — and an important moral responsibility — is to recognize and avoid the persons, places, things, and situations that lead to temptation.</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It may seem unreasonable to follow the example of Jesus and the advice of St. Paul and try to resist temptation. Recall the artifacts of the Fall. Our darkened intellect, weakened will, and tendency toward sin make it harder for us to perceive what is true, good, and beautiful and to take action that is morally right. </a:t>
            </a:r>
            <a:endParaRPr sz="1800">
              <a:solidFill>
                <a:srgbClr val="4A4A4A"/>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Eros and Agape</a:t>
            </a:r>
            <a:endParaRPr/>
          </a:p>
        </p:txBody>
      </p:sp>
      <p:sp>
        <p:nvSpPr>
          <p:cNvPr id="244" name="Google Shape;244;p4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In the English language, we use the word love in many contexts. It is perfectly normal, for instance, to say, “I love pizza” and “I love my parents,” but these two “loves” (hopefully) refer to two totally different emotions. </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In the first, “I love pizza,” we are expressing a certain preference for a food, something that we enjoy eating, but because pizza is an inanimate object, it cannot return this “love” in any way. </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In the second example, “I love my parents,” we usually mean that we not only enjoy our parents, but that we have a deep connection to our parents, and this love is reciprocal (two-sided).</a:t>
            </a:r>
            <a:endParaRPr sz="1800">
              <a:solidFill>
                <a:srgbClr val="4A4A4A"/>
              </a:solidFill>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Resisting Temptation</a:t>
            </a:r>
            <a:endParaRPr/>
          </a:p>
        </p:txBody>
      </p:sp>
      <p:sp>
        <p:nvSpPr>
          <p:cNvPr id="481" name="Google Shape;481;p77"/>
          <p:cNvSpPr txBox="1">
            <a:spLocks noGrp="1"/>
          </p:cNvSpPr>
          <p:nvPr>
            <p:ph type="body" idx="1"/>
          </p:nvPr>
        </p:nvSpPr>
        <p:spPr>
          <a:xfrm>
            <a:off x="729450" y="1393075"/>
            <a:ext cx="78984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If the demands of the Christian moral life seem unreasonable, remember that Jesus gives us the graces we need to be able to choose the good.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When we fail, we can return to Him in the Sacrament of Reconciliation, and He will turn our souls toward Heaven again. </a:t>
            </a:r>
            <a:endParaRPr sz="1800">
              <a:solidFill>
                <a:srgbClr val="4A4A4A"/>
              </a:solidFill>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78"/>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13: Structures of Sin and Social Sin</a:t>
            </a:r>
            <a:endParaRPr/>
          </a:p>
        </p:txBody>
      </p:sp>
      <p:sp>
        <p:nvSpPr>
          <p:cNvPr id="487" name="Google Shape;487;p78"/>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88" name="Google Shape;488;p78"/>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Dealing with Sin</a:t>
            </a:r>
            <a:endParaRPr/>
          </a:p>
        </p:txBody>
      </p:sp>
      <p:sp>
        <p:nvSpPr>
          <p:cNvPr id="494" name="Google Shape;494;p79"/>
          <p:cNvSpPr txBox="1">
            <a:spLocks noGrp="1"/>
          </p:cNvSpPr>
          <p:nvPr>
            <p:ph type="body" idx="1"/>
          </p:nvPr>
        </p:nvSpPr>
        <p:spPr>
          <a:xfrm>
            <a:off x="729450" y="1240675"/>
            <a:ext cx="7688700" cy="353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Because of Original Sin, our wounded natures tend to be selfish. Therefore, the key to morality is in determining how we respond to our sinful natures and how we respond to our falls.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There are four distinctive features of sin: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Sin is habitual.</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Sin further distorts our inclinations, and what we do becomes progressively worse when we are influenced by sinful habits.</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Habits of sin cloud our consciences and makes it harder for us to know the difference between good and evil.</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No matter how sinful we become, our God-given moral sense cannot be destroyed at its deepest level. </a:t>
            </a:r>
            <a:endParaRPr sz="1800">
              <a:solidFill>
                <a:srgbClr val="4A4A4A"/>
              </a:solidFill>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8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 and Our Relationship with God and Others</a:t>
            </a:r>
            <a:endParaRPr/>
          </a:p>
        </p:txBody>
      </p:sp>
      <p:sp>
        <p:nvSpPr>
          <p:cNvPr id="500" name="Google Shape;500;p80"/>
          <p:cNvSpPr txBox="1">
            <a:spLocks noGrp="1"/>
          </p:cNvSpPr>
          <p:nvPr>
            <p:ph type="body" idx="1"/>
          </p:nvPr>
        </p:nvSpPr>
        <p:spPr>
          <a:xfrm>
            <a:off x="729450" y="1393075"/>
            <a:ext cx="79722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By the graces of God, even the worst sinner can be restored to sanctity.</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Sin not only jeopardizes our relationship with God but also has an impact on the entire community. Failure to love lessens the bond of love among us all.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Sins of individuals can give rise to social situations and institutions opposed to God’s goodness, such as legalized abortion and euthanasia, slavery, child labor, prostitution, and exploitation of third-world countries for profit. Structures that perpetuate violence, injustice, and other disorders in society are called social sin. Social sin is an outgrowth of personal sins and leads its victims to do evil. </a:t>
            </a:r>
            <a:endParaRPr sz="1800">
              <a:solidFill>
                <a:srgbClr val="4A4A4A"/>
              </a:solidFill>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8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 and Our Responsibility</a:t>
            </a:r>
            <a:endParaRPr/>
          </a:p>
        </p:txBody>
      </p:sp>
      <p:sp>
        <p:nvSpPr>
          <p:cNvPr id="506" name="Google Shape;506;p8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Can we ever be responsible for another person’s sin?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Of course the answer is no because each human person has the free will to act or not to act in any situation, so we are not responsible or guilty for the actions of another.</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However, if we:</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stand idly by while other people sin;</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participate in other people’s sin in any way;</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praise or approve of their sins;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help them conceal their sins; or</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protect those who sin	 		</a:t>
            </a:r>
            <a:endParaRPr sz="1800">
              <a:solidFill>
                <a:srgbClr val="4A4A4A"/>
              </a:solidFill>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8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 and Our Responsibility</a:t>
            </a:r>
            <a:endParaRPr/>
          </a:p>
        </p:txBody>
      </p:sp>
      <p:sp>
        <p:nvSpPr>
          <p:cNvPr id="512" name="Google Shape;512;p82"/>
          <p:cNvSpPr txBox="1">
            <a:spLocks noGrp="1"/>
          </p:cNvSpPr>
          <p:nvPr>
            <p:ph type="body" idx="1"/>
          </p:nvPr>
        </p:nvSpPr>
        <p:spPr>
          <a:xfrm>
            <a:off x="729450" y="1164475"/>
            <a:ext cx="7688700" cy="3573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Then we have become complicit in their sin in a way that does incur guilt and leads from personal sin to a participation in social sin.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We are compelled to stand actively and charitably against sins that “cry out to Heaven,” such as abortion and euthanasia, homosexual activity, oppressing the poor, cheating workers of just wages, and many more other issues that have become normalized in this day and age.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 sins that cry to Heaven are described in Genesis 4:10, Genesis 18:20-21, Exodus 2:23, and James 5:4. </a:t>
            </a:r>
            <a:endParaRPr sz="1800">
              <a:solidFill>
                <a:srgbClr val="4A4A4A"/>
              </a:solidFill>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3"/>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14: Justification, God’s Mercy, and Grace</a:t>
            </a:r>
            <a:endParaRPr/>
          </a:p>
        </p:txBody>
      </p:sp>
      <p:sp>
        <p:nvSpPr>
          <p:cNvPr id="518" name="Google Shape;518;p83"/>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519" name="Google Shape;519;p83"/>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Justification and Forgiveness</a:t>
            </a:r>
            <a:endParaRPr/>
          </a:p>
        </p:txBody>
      </p:sp>
      <p:sp>
        <p:nvSpPr>
          <p:cNvPr id="525" name="Google Shape;525;p8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An action is </a:t>
            </a:r>
            <a:r>
              <a:rPr lang="en" sz="1800" i="1">
                <a:solidFill>
                  <a:srgbClr val="4A4A4A"/>
                </a:solidFill>
              </a:rPr>
              <a:t>justified</a:t>
            </a:r>
            <a:r>
              <a:rPr lang="en" sz="1800">
                <a:solidFill>
                  <a:srgbClr val="4A4A4A"/>
                </a:solidFill>
              </a:rPr>
              <a:t> if it is in the pursuit of justice, giving God and neighbor their due.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Think of the debt incurred by man for the offense of Original Sin. Could we humans with our fallen nature ever truly give God His due? Could man ever repay an offense against an infinite God? The answer is no.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When someone says a debt no longer has to be paid, the debt is </a:t>
            </a:r>
            <a:r>
              <a:rPr lang="en" sz="1800" i="1">
                <a:solidFill>
                  <a:srgbClr val="4A4A4A"/>
                </a:solidFill>
              </a:rPr>
              <a:t>forgiven</a:t>
            </a:r>
            <a:r>
              <a:rPr lang="en" sz="1800">
                <a:solidFill>
                  <a:srgbClr val="4A4A4A"/>
                </a:solidFill>
              </a:rPr>
              <a:t>. Notice the interesting nature of that word. When someone </a:t>
            </a:r>
            <a:r>
              <a:rPr lang="en" sz="1800" i="1">
                <a:solidFill>
                  <a:srgbClr val="4A4A4A"/>
                </a:solidFill>
              </a:rPr>
              <a:t>forgives</a:t>
            </a:r>
            <a:r>
              <a:rPr lang="en" sz="1800">
                <a:solidFill>
                  <a:srgbClr val="4A4A4A"/>
                </a:solidFill>
              </a:rPr>
              <a:t> a debt, the debt is not magically erased as if it had never existed. It still must be paid, and </a:t>
            </a:r>
            <a:r>
              <a:rPr lang="en" sz="1800" u="sng">
                <a:solidFill>
                  <a:srgbClr val="4A4A4A"/>
                </a:solidFill>
              </a:rPr>
              <a:t>it is paid by the person who forgives</a:t>
            </a:r>
            <a:r>
              <a:rPr lang="en" sz="1800">
                <a:solidFill>
                  <a:srgbClr val="4A4A4A"/>
                </a:solidFill>
              </a:rPr>
              <a:t>. </a:t>
            </a:r>
            <a:endParaRPr sz="1800">
              <a:solidFill>
                <a:srgbClr val="4A4A4A"/>
              </a:solidFill>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Justification</a:t>
            </a:r>
            <a:endParaRPr/>
          </a:p>
        </p:txBody>
      </p:sp>
      <p:sp>
        <p:nvSpPr>
          <p:cNvPr id="531" name="Google Shape;531;p8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CC7B16"/>
              </a:buClr>
              <a:buSzPts val="1700"/>
              <a:buFont typeface="Arial"/>
              <a:buChar char="❏"/>
            </a:pPr>
            <a:r>
              <a:rPr lang="en" sz="1700">
                <a:solidFill>
                  <a:srgbClr val="4A4A4A"/>
                </a:solidFill>
              </a:rPr>
              <a:t>What needed to be made “just” between God and man? </a:t>
            </a:r>
            <a:endParaRPr sz="1700">
              <a:solidFill>
                <a:srgbClr val="4A4A4A"/>
              </a:solidFill>
            </a:endParaRPr>
          </a:p>
          <a:p>
            <a:pPr marL="457200" lvl="0" indent="-336550" algn="l" rtl="0">
              <a:spcBef>
                <a:spcPts val="0"/>
              </a:spcBef>
              <a:spcAft>
                <a:spcPts val="0"/>
              </a:spcAft>
              <a:buClr>
                <a:srgbClr val="CC7B16"/>
              </a:buClr>
              <a:buSzPts val="1700"/>
              <a:buFont typeface="Arial"/>
              <a:buChar char="❏"/>
            </a:pPr>
            <a:r>
              <a:rPr lang="en" sz="1700">
                <a:solidFill>
                  <a:srgbClr val="4A4A4A"/>
                </a:solidFill>
              </a:rPr>
              <a:t>Man was created for communion with God, but we rejected Him. We had to be given a proper disposition toward the good and be restored to our proper relationship with God -- that is, as His children. </a:t>
            </a:r>
            <a:endParaRPr sz="1700">
              <a:solidFill>
                <a:srgbClr val="4A4A4A"/>
              </a:solidFill>
            </a:endParaRPr>
          </a:p>
          <a:p>
            <a:pPr marL="457200" lvl="0" indent="-336550" algn="l" rtl="0">
              <a:spcBef>
                <a:spcPts val="0"/>
              </a:spcBef>
              <a:spcAft>
                <a:spcPts val="0"/>
              </a:spcAft>
              <a:buClr>
                <a:srgbClr val="CC7B16"/>
              </a:buClr>
              <a:buSzPts val="1700"/>
              <a:buFont typeface="Arial"/>
              <a:buChar char="❏"/>
            </a:pPr>
            <a:r>
              <a:rPr lang="en" sz="1700"/>
              <a:t>“</a:t>
            </a:r>
            <a:r>
              <a:rPr lang="en" sz="1700">
                <a:solidFill>
                  <a:srgbClr val="4A4A4A"/>
                </a:solidFill>
              </a:rPr>
              <a:t>The grace of the Holy Spirit has the power to justify us, that is, to cleanse us from our sins and to communicate to us the righteousness of God through faith in Jesus Christ and through Baptism.</a:t>
            </a:r>
            <a:r>
              <a:rPr lang="en" sz="1700"/>
              <a:t>”</a:t>
            </a:r>
            <a:r>
              <a:rPr lang="en" sz="1700">
                <a:solidFill>
                  <a:srgbClr val="4A4A4A"/>
                </a:solidFill>
              </a:rPr>
              <a:t> -CCC 1987</a:t>
            </a:r>
            <a:endParaRPr sz="1700">
              <a:solidFill>
                <a:srgbClr val="4A4A4A"/>
              </a:solidFill>
            </a:endParaRPr>
          </a:p>
          <a:p>
            <a:pPr marL="457200" lvl="0" indent="-336550" algn="l" rtl="0">
              <a:spcBef>
                <a:spcPts val="0"/>
              </a:spcBef>
              <a:spcAft>
                <a:spcPts val="0"/>
              </a:spcAft>
              <a:buClr>
                <a:srgbClr val="CC7B16"/>
              </a:buClr>
              <a:buSzPts val="1700"/>
              <a:buFont typeface="Arimo"/>
              <a:buChar char="❏"/>
            </a:pPr>
            <a:r>
              <a:rPr lang="en" sz="1700">
                <a:solidFill>
                  <a:srgbClr val="4A4A4A"/>
                </a:solidFill>
              </a:rPr>
              <a:t>Justification is the transformation of the sinner from a state of unrighteousness to the state of holiness with God.</a:t>
            </a:r>
            <a:endParaRPr sz="1700">
              <a:solidFill>
                <a:srgbClr val="4A4A4A"/>
              </a:solidFill>
            </a:endParaRPr>
          </a:p>
          <a:p>
            <a:pPr marL="457200" lvl="0" indent="-336550" algn="l" rtl="0">
              <a:spcBef>
                <a:spcPts val="0"/>
              </a:spcBef>
              <a:spcAft>
                <a:spcPts val="0"/>
              </a:spcAft>
              <a:buClr>
                <a:srgbClr val="CC7B16"/>
              </a:buClr>
              <a:buSzPts val="1700"/>
              <a:buFont typeface="Arimo"/>
              <a:buChar char="❏"/>
            </a:pPr>
            <a:r>
              <a:rPr lang="en" sz="1700">
                <a:solidFill>
                  <a:srgbClr val="4A4A4A"/>
                </a:solidFill>
              </a:rPr>
              <a:t>Justification is an act done by God.				</a:t>
            </a:r>
            <a:endParaRPr sz="1700">
              <a:solidFill>
                <a:srgbClr val="4A4A4A"/>
              </a:solidFill>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Justification</a:t>
            </a:r>
            <a:endParaRPr/>
          </a:p>
        </p:txBody>
      </p:sp>
      <p:sp>
        <p:nvSpPr>
          <p:cNvPr id="537" name="Google Shape;537;p8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Even though justification is an act done by God, it requires our free participation with His graces.</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God freely gives us the gift of His own life, called sanctifying grace. This grace allows our souls to live with God.</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t>“</a:t>
            </a:r>
            <a:r>
              <a:rPr lang="en" sz="1800">
                <a:solidFill>
                  <a:srgbClr val="4A4A4A"/>
                </a:solidFill>
              </a:rPr>
              <a:t>Justification is conferred on us in the Sacrament of Baptism, which makes us children of God. What Jesus has by nature, we receive in Baptism -- we can truly call God </a:t>
            </a:r>
            <a:r>
              <a:rPr lang="en" sz="1800"/>
              <a:t>‘</a:t>
            </a:r>
            <a:r>
              <a:rPr lang="en" sz="1800">
                <a:solidFill>
                  <a:srgbClr val="4A4A4A"/>
                </a:solidFill>
              </a:rPr>
              <a:t>Father.</a:t>
            </a:r>
            <a:r>
              <a:rPr lang="en" sz="1800"/>
              <a:t>’ </a:t>
            </a:r>
            <a:r>
              <a:rPr lang="en" sz="1800">
                <a:solidFill>
                  <a:srgbClr val="4A4A4A"/>
                </a:solidFill>
              </a:rPr>
              <a:t>Faith, hope, and charity are poured into our hearts, and obedience to the divine will is granted us” CCC 1991.</a:t>
            </a:r>
            <a:endParaRPr sz="1800">
              <a:solidFill>
                <a:srgbClr val="4A4A4A"/>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Eros and Agape</a:t>
            </a:r>
            <a:endParaRPr/>
          </a:p>
        </p:txBody>
      </p:sp>
      <p:sp>
        <p:nvSpPr>
          <p:cNvPr id="250" name="Google Shape;250;p4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In languages other than English, there are many words to express different types of love.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For example, in Greek, the word eros refers to a passion or desire. Compared with its counterpart of agape, eros can seem quite shallow.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Agape is the desire for the good of another. </a:t>
            </a:r>
            <a:endParaRPr sz="2000">
              <a:solidFill>
                <a:srgbClr val="4A4A4A"/>
              </a:solidFill>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Justification</a:t>
            </a:r>
            <a:endParaRPr/>
          </a:p>
        </p:txBody>
      </p:sp>
      <p:sp>
        <p:nvSpPr>
          <p:cNvPr id="543" name="Google Shape;543;p87"/>
          <p:cNvSpPr txBox="1">
            <a:spLocks noGrp="1"/>
          </p:cNvSpPr>
          <p:nvPr>
            <p:ph type="body" idx="1"/>
          </p:nvPr>
        </p:nvSpPr>
        <p:spPr>
          <a:xfrm>
            <a:off x="729450" y="1164475"/>
            <a:ext cx="8027400" cy="3209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CC7B16"/>
              </a:buClr>
              <a:buSzPts val="1700"/>
              <a:buFont typeface="Arimo"/>
              <a:buChar char="❏"/>
            </a:pPr>
            <a:r>
              <a:rPr lang="en" sz="1700">
                <a:solidFill>
                  <a:srgbClr val="4A4A4A"/>
                </a:solidFill>
              </a:rPr>
              <a:t>Because of Original Sin, humanity is “unjust,” so to speak. We incline toward sin and very often hold the wrong things up as moral standards. When God justifies us through the Holy Spirit, He gives us the free gift of obeying His will. Remember that God is all good, unchanging, and the Eternal Law. His justice is the only true justice.</a:t>
            </a:r>
            <a:br>
              <a:rPr lang="en" sz="1700">
                <a:solidFill>
                  <a:srgbClr val="4A4A4A"/>
                </a:solidFill>
              </a:rPr>
            </a:br>
            <a:endParaRPr sz="1700">
              <a:solidFill>
                <a:srgbClr val="4A4A4A"/>
              </a:solidFill>
            </a:endParaRPr>
          </a:p>
          <a:p>
            <a:pPr marL="457200" lvl="0" indent="-336550" algn="l" rtl="0">
              <a:spcBef>
                <a:spcPts val="0"/>
              </a:spcBef>
              <a:spcAft>
                <a:spcPts val="0"/>
              </a:spcAft>
              <a:buClr>
                <a:srgbClr val="CC7B16"/>
              </a:buClr>
              <a:buSzPts val="1700"/>
              <a:buFont typeface="Arimo"/>
              <a:buChar char="❏"/>
            </a:pPr>
            <a:r>
              <a:rPr lang="en" sz="1700">
                <a:solidFill>
                  <a:srgbClr val="4A4A4A"/>
                </a:solidFill>
              </a:rPr>
              <a:t>In this way, justification establishes cooperation between God’s law and our free will.		 								</a:t>
            </a:r>
            <a:endParaRPr sz="1700">
              <a:solidFill>
                <a:srgbClr val="4A4A4A"/>
              </a:solidFill>
            </a:endParaRPr>
          </a:p>
          <a:p>
            <a:pPr marL="457200" lvl="0" indent="0" algn="l" rtl="0">
              <a:spcBef>
                <a:spcPts val="0"/>
              </a:spcBef>
              <a:spcAft>
                <a:spcPts val="0"/>
              </a:spcAft>
              <a:buNone/>
            </a:pPr>
            <a:r>
              <a:rPr lang="en" sz="1700">
                <a:solidFill>
                  <a:srgbClr val="4A4A4A"/>
                </a:solidFill>
              </a:rPr>
              <a:t>		 								</a:t>
            </a:r>
            <a:endParaRPr sz="1700">
              <a:solidFill>
                <a:srgbClr val="4A4A4A"/>
              </a:solidFill>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Justification</a:t>
            </a:r>
            <a:endParaRPr/>
          </a:p>
        </p:txBody>
      </p:sp>
      <p:sp>
        <p:nvSpPr>
          <p:cNvPr id="549" name="Google Shape;549;p88"/>
          <p:cNvSpPr txBox="1">
            <a:spLocks noGrp="1"/>
          </p:cNvSpPr>
          <p:nvPr>
            <p:ph type="body" idx="1"/>
          </p:nvPr>
        </p:nvSpPr>
        <p:spPr>
          <a:xfrm>
            <a:off x="729450" y="1164475"/>
            <a:ext cx="8027400" cy="320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4A4A4A"/>
                </a:solidFill>
              </a:rPr>
              <a:t>		 								</a:t>
            </a:r>
            <a:endParaRPr sz="1700">
              <a:solidFill>
                <a:srgbClr val="4A4A4A"/>
              </a:solidFill>
            </a:endParaRPr>
          </a:p>
          <a:p>
            <a:pPr marL="457200" lvl="0" indent="-336550" algn="l" rtl="0">
              <a:spcBef>
                <a:spcPts val="0"/>
              </a:spcBef>
              <a:spcAft>
                <a:spcPts val="0"/>
              </a:spcAft>
              <a:buClr>
                <a:srgbClr val="CC7B16"/>
              </a:buClr>
              <a:buSzPts val="1700"/>
              <a:buFont typeface="Arimo"/>
              <a:buChar char="❏"/>
            </a:pPr>
            <a:r>
              <a:rPr lang="en" sz="1700">
                <a:solidFill>
                  <a:srgbClr val="4A4A4A"/>
                </a:solidFill>
              </a:rPr>
              <a:t>Every good thing, including every good thing we do, comes from God.</a:t>
            </a:r>
            <a:br>
              <a:rPr lang="en" sz="1700">
                <a:solidFill>
                  <a:srgbClr val="4A4A4A"/>
                </a:solidFill>
              </a:rPr>
            </a:br>
            <a:endParaRPr sz="1700"/>
          </a:p>
          <a:p>
            <a:pPr marL="457200" lvl="0" indent="-336550" algn="l" rtl="0">
              <a:spcBef>
                <a:spcPts val="0"/>
              </a:spcBef>
              <a:spcAft>
                <a:spcPts val="0"/>
              </a:spcAft>
              <a:buClr>
                <a:srgbClr val="CC7B16"/>
              </a:buClr>
              <a:buSzPts val="1700"/>
              <a:buFont typeface="Arimo"/>
              <a:buChar char="❏"/>
            </a:pPr>
            <a:r>
              <a:rPr lang="en" sz="1700"/>
              <a:t>Most of all, Christ’s Sacrifice is what merits for us the possibility of Heaven. That we can go to Heaven is not the result of any good thing we did on our own. “The charity of Christ is the source in us of all our merits before God.” -CCC 2011. </a:t>
            </a:r>
            <a:r>
              <a:rPr lang="en" sz="1700">
                <a:solidFill>
                  <a:srgbClr val="4A4A4A"/>
                </a:solidFill>
              </a:rPr>
              <a:t>			 								</a:t>
            </a:r>
            <a:endParaRPr sz="1700">
              <a:solidFill>
                <a:srgbClr val="4A4A4A"/>
              </a:solidFill>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8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Responding to Justification</a:t>
            </a:r>
            <a:endParaRPr/>
          </a:p>
        </p:txBody>
      </p:sp>
      <p:sp>
        <p:nvSpPr>
          <p:cNvPr id="555" name="Google Shape;555;p89"/>
          <p:cNvSpPr txBox="1">
            <a:spLocks noGrp="1"/>
          </p:cNvSpPr>
          <p:nvPr>
            <p:ph type="body" idx="1"/>
          </p:nvPr>
        </p:nvSpPr>
        <p:spPr>
          <a:xfrm>
            <a:off x="729450" y="1164475"/>
            <a:ext cx="7688700" cy="3481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4A4A4A"/>
              </a:buClr>
              <a:buSzPts val="1800"/>
              <a:buFont typeface="Arimo"/>
              <a:buChar char="❏"/>
            </a:pPr>
            <a:r>
              <a:rPr lang="en" sz="1800">
                <a:solidFill>
                  <a:srgbClr val="4A4A4A"/>
                </a:solidFill>
              </a:rPr>
              <a:t>Think of a gift you have received, and how you responded. Think of gifts you have given, and the response you expected from the person you gave it to.</a:t>
            </a:r>
            <a:endParaRPr sz="1800">
              <a:solidFill>
                <a:srgbClr val="4A4A4A"/>
              </a:solidFill>
            </a:endParaRPr>
          </a:p>
          <a:p>
            <a:pPr marL="457200" lvl="0" indent="-342900" algn="l" rtl="0">
              <a:spcBef>
                <a:spcPts val="0"/>
              </a:spcBef>
              <a:spcAft>
                <a:spcPts val="0"/>
              </a:spcAft>
              <a:buClr>
                <a:srgbClr val="4A4A4A"/>
              </a:buClr>
              <a:buSzPts val="1800"/>
              <a:buFont typeface="Arial"/>
              <a:buChar char="❏"/>
            </a:pPr>
            <a:r>
              <a:rPr lang="en" sz="1800">
                <a:solidFill>
                  <a:srgbClr val="4A4A4A"/>
                </a:solidFill>
              </a:rPr>
              <a:t>It is not appropriate to give no response whatsoever, but rather one should acknowledge the gift appropriately and use it accordingly. For an example, if a boy loves to play basketball and his parents give him a brand-new basketball, it is appropriate to be grateful for the gift and to use it to play basketball. </a:t>
            </a:r>
            <a:endParaRPr sz="1800">
              <a:solidFill>
                <a:srgbClr val="4A4A4A"/>
              </a:solidFill>
            </a:endParaRPr>
          </a:p>
          <a:p>
            <a:pPr marL="457200" lvl="0" indent="-342900" algn="l" rtl="0">
              <a:spcBef>
                <a:spcPts val="0"/>
              </a:spcBef>
              <a:spcAft>
                <a:spcPts val="0"/>
              </a:spcAft>
              <a:buClr>
                <a:srgbClr val="4A4A4A"/>
              </a:buClr>
              <a:buSzPts val="1800"/>
              <a:buFont typeface="Arial"/>
              <a:buChar char="❏"/>
            </a:pPr>
            <a:r>
              <a:rPr lang="en" sz="1800">
                <a:solidFill>
                  <a:srgbClr val="4A4A4A"/>
                </a:solidFill>
              </a:rPr>
              <a:t>Likewise the grace of justification is a gift. The purpose of this gift is the glory of God and eternal life. So we should use this gift in order to glorify God and have eternal life with Him in Heaven. </a:t>
            </a:r>
            <a:endParaRPr sz="1800">
              <a:solidFill>
                <a:srgbClr val="4A4A4A"/>
              </a:solidFill>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9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Responding to Justification</a:t>
            </a:r>
            <a:endParaRPr/>
          </a:p>
        </p:txBody>
      </p:sp>
      <p:sp>
        <p:nvSpPr>
          <p:cNvPr id="561" name="Google Shape;561;p90"/>
          <p:cNvSpPr txBox="1">
            <a:spLocks noGrp="1"/>
          </p:cNvSpPr>
          <p:nvPr>
            <p:ph type="body" idx="1"/>
          </p:nvPr>
        </p:nvSpPr>
        <p:spPr>
          <a:xfrm>
            <a:off x="729450" y="11644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With the gift of justification, God gives us His Spirit to help us grow in holiness. Recognize the gifts of the Holy Spirit as gifts of grace that aid us in the ful llment of our justi</a:t>
            </a:r>
            <a:r>
              <a:rPr lang="en" sz="1800"/>
              <a:t>fi</a:t>
            </a:r>
            <a:r>
              <a:rPr lang="en" sz="1800">
                <a:solidFill>
                  <a:srgbClr val="4A4A4A"/>
                </a:solidFill>
              </a:rPr>
              <a:t>cation.</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Read Isaiah 11:2-3.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Notice that Isaiah is describing the gifts of the Spirit as the Savior embodies them. They are wisdom, understanding, counsel, fortitude, knowledge, piety, and fear of the Lord. Remember that God freely offers us His grace, and we must freely respond to Him.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By being open to the Holy Spirit we can cultivate these moral virtues with His help.</a:t>
            </a:r>
            <a:endParaRPr sz="1800">
              <a:solidFill>
                <a:srgbClr val="4A4A4A"/>
              </a:solidFill>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91"/>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15: Support for Moral Living: Personal Prayer and Openness to the Holy Spirit</a:t>
            </a:r>
            <a:endParaRPr/>
          </a:p>
        </p:txBody>
      </p:sp>
      <p:sp>
        <p:nvSpPr>
          <p:cNvPr id="567" name="Google Shape;567;p91"/>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568" name="Google Shape;568;p91"/>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9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Forming Our Conscience</a:t>
            </a:r>
            <a:endParaRPr/>
          </a:p>
        </p:txBody>
      </p:sp>
      <p:sp>
        <p:nvSpPr>
          <p:cNvPr id="574" name="Google Shape;574;p9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Conscience formation entails our own personal openness to the guidance of the Holy Spirit.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In Baptism and Confirmation we receive the power of the Holy Spirit to help us discern and do what God requires of us in a particular circumstance. We develop our conscience by integrating the truth into our thoughts, decisions, and our very being.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lives of martyrs show us that through the empowerment of the Spirit, we discover within ourselves the ability to choose God’s will regardless of the cost, even the cost of our very life.</a:t>
            </a:r>
            <a:endParaRPr sz="1800">
              <a:solidFill>
                <a:srgbClr val="4A4A4A"/>
              </a:solidFill>
            </a:endParaRPr>
          </a:p>
          <a:p>
            <a:pPr marL="0" lvl="0" indent="0" algn="l" rtl="0">
              <a:spcBef>
                <a:spcPts val="1600"/>
              </a:spcBef>
              <a:spcAft>
                <a:spcPts val="1600"/>
              </a:spcAft>
              <a:buNone/>
            </a:pPr>
            <a:endParaRPr sz="1800">
              <a:solidFill>
                <a:srgbClr val="4A4A4A"/>
              </a:solidFill>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9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Prayer Opens Us to the Holy Spirit</a:t>
            </a:r>
            <a:endParaRPr/>
          </a:p>
        </p:txBody>
      </p:sp>
      <p:sp>
        <p:nvSpPr>
          <p:cNvPr id="580" name="Google Shape;580;p9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A chief way to cultivate openness to the Holy Spirit is through personal prayer. Oftentimes, the usual ways we think about prayer leave us with an incomplete understanding.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“For me, prayer is a surge of the heart; it is a simple look turned toward Heaven, it is a cry of recognition and of love, embracing both trial and joy.” -St. Thérèse of Lisieux</a:t>
            </a:r>
            <a:endParaRPr sz="1800">
              <a:solidFill>
                <a:srgbClr val="4A4A4A"/>
              </a:solidFill>
            </a:endParaRPr>
          </a:p>
          <a:p>
            <a:pPr marL="914400" lvl="1" indent="-342900" algn="l" rtl="0">
              <a:spcBef>
                <a:spcPts val="0"/>
              </a:spcBef>
              <a:spcAft>
                <a:spcPts val="0"/>
              </a:spcAft>
              <a:buClr>
                <a:srgbClr val="000000"/>
              </a:buClr>
              <a:buSzPts val="1800"/>
              <a:buFont typeface="Arimo"/>
              <a:buChar char="❏"/>
            </a:pPr>
            <a:r>
              <a:rPr lang="en" sz="1800"/>
              <a:t>(</a:t>
            </a:r>
            <a:r>
              <a:rPr lang="en" sz="1800">
                <a:solidFill>
                  <a:srgbClr val="4A4A4A"/>
                </a:solidFill>
              </a:rPr>
              <a:t>A </a:t>
            </a:r>
            <a:r>
              <a:rPr lang="en" sz="1800" i="1">
                <a:solidFill>
                  <a:srgbClr val="4A4A4A"/>
                </a:solidFill>
              </a:rPr>
              <a:t>surge </a:t>
            </a:r>
            <a:r>
              <a:rPr lang="en" sz="1800">
                <a:solidFill>
                  <a:srgbClr val="4A4A4A"/>
                </a:solidFill>
              </a:rPr>
              <a:t>is a sudden rush of upward movement</a:t>
            </a:r>
            <a:r>
              <a:rPr lang="en" sz="1800"/>
              <a:t> </a:t>
            </a:r>
            <a:r>
              <a:rPr lang="en" sz="1800">
                <a:solidFill>
                  <a:srgbClr val="4A4A4A"/>
                </a:solidFill>
              </a:rPr>
              <a:t>and a </a:t>
            </a:r>
            <a:r>
              <a:rPr lang="en" sz="1800" i="1">
                <a:solidFill>
                  <a:srgbClr val="4A4A4A"/>
                </a:solidFill>
              </a:rPr>
              <a:t>trial </a:t>
            </a:r>
            <a:r>
              <a:rPr lang="en" sz="1800">
                <a:solidFill>
                  <a:srgbClr val="4A4A4A"/>
                </a:solidFill>
              </a:rPr>
              <a:t>is a difficult struggle.</a:t>
            </a:r>
            <a:r>
              <a:rPr lang="en" sz="1800"/>
              <a:t>)</a:t>
            </a:r>
            <a:endParaRPr sz="1800">
              <a:solidFill>
                <a:srgbClr val="4A4A4A"/>
              </a:solidFill>
            </a:endParaRPr>
          </a:p>
          <a:p>
            <a:pPr marL="0" lvl="0" indent="0" algn="l" rtl="0">
              <a:spcBef>
                <a:spcPts val="0"/>
              </a:spcBef>
              <a:spcAft>
                <a:spcPts val="1600"/>
              </a:spcAft>
              <a:buNone/>
            </a:pPr>
            <a:endParaRPr sz="1800">
              <a:solidFill>
                <a:srgbClr val="4A4A4A"/>
              </a:solidFill>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9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Holy Spirit</a:t>
            </a:r>
            <a:endParaRPr/>
          </a:p>
        </p:txBody>
      </p:sp>
      <p:sp>
        <p:nvSpPr>
          <p:cNvPr id="586" name="Google Shape;586;p9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“I believe in the Holy Spirit, the Lord, the giver of life, who proceeds from the Father and the Son, who with the Father and the Son is adored and glorified, who has spoken through the prophets.” From the Nicene Creed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Several aspects of the Holy Spirit we can glean from this part of the Creed are: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The Holy Spirit is the Lord and giver of Life.</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He proceeds from the Father and the Son.</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He is adored with the Father and Son.</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He has spoken through the prophets.</a:t>
            </a:r>
            <a:endParaRPr sz="1800">
              <a:solidFill>
                <a:srgbClr val="4A4A4A"/>
              </a:solidFill>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9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Holy Spirit</a:t>
            </a:r>
            <a:endParaRPr/>
          </a:p>
        </p:txBody>
      </p:sp>
      <p:sp>
        <p:nvSpPr>
          <p:cNvPr id="592" name="Google Shape;592;p95"/>
          <p:cNvSpPr txBox="1">
            <a:spLocks noGrp="1"/>
          </p:cNvSpPr>
          <p:nvPr>
            <p:ph type="body" idx="1"/>
          </p:nvPr>
        </p:nvSpPr>
        <p:spPr>
          <a:xfrm>
            <a:off x="729450" y="1240675"/>
            <a:ext cx="8211600" cy="34788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al"/>
              <a:buChar char="❏"/>
            </a:pPr>
            <a:r>
              <a:rPr lang="en" sz="1800">
                <a:solidFill>
                  <a:srgbClr val="4A4A4A"/>
                </a:solidFill>
              </a:rPr>
              <a:t>Remind students that the Holy Spirit does many things but is of the same co-eternal substance and nature as God the Father and God the Son. </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al"/>
              <a:buChar char="❏"/>
            </a:pPr>
            <a:r>
              <a:rPr lang="en" sz="1800">
                <a:solidFill>
                  <a:srgbClr val="4A4A4A"/>
                </a:solidFill>
              </a:rPr>
              <a:t>The Holy Spirit is not, as some wrongly believe, just a kind of force that comes from God. The Holy Spirit is a Divine Person, God Himself. The Holy Spirit has the following five attributes:</a:t>
            </a:r>
            <a:endParaRPr sz="1800">
              <a:solidFill>
                <a:srgbClr val="4A4A4A"/>
              </a:solidFill>
            </a:endParaRPr>
          </a:p>
          <a:p>
            <a:pPr marL="914400" marR="0" lvl="0" indent="-342900" algn="l" rtl="0">
              <a:lnSpc>
                <a:spcPct val="115000"/>
              </a:lnSpc>
              <a:spcBef>
                <a:spcPts val="0"/>
              </a:spcBef>
              <a:spcAft>
                <a:spcPts val="0"/>
              </a:spcAft>
              <a:buClr>
                <a:srgbClr val="CC7B16"/>
              </a:buClr>
              <a:buSzPts val="1800"/>
              <a:buAutoNum type="arabicPeriod"/>
            </a:pPr>
            <a:r>
              <a:rPr lang="en" sz="1800">
                <a:solidFill>
                  <a:srgbClr val="4A4A4A"/>
                </a:solidFill>
              </a:rPr>
              <a:t>The Holy Spirit comprehends God.</a:t>
            </a:r>
            <a:endParaRPr sz="1800">
              <a:solidFill>
                <a:srgbClr val="4A4A4A"/>
              </a:solidFill>
            </a:endParaRPr>
          </a:p>
          <a:p>
            <a:pPr marL="914400" marR="0" lvl="0" indent="-342900" algn="l" rtl="0">
              <a:lnSpc>
                <a:spcPct val="115000"/>
              </a:lnSpc>
              <a:spcBef>
                <a:spcPts val="0"/>
              </a:spcBef>
              <a:spcAft>
                <a:spcPts val="0"/>
              </a:spcAft>
              <a:buClr>
                <a:srgbClr val="CC7B16"/>
              </a:buClr>
              <a:buSzPts val="1800"/>
              <a:buAutoNum type="arabicPeriod"/>
            </a:pPr>
            <a:r>
              <a:rPr lang="en" sz="1800">
                <a:solidFill>
                  <a:srgbClr val="4A4A4A"/>
                </a:solidFill>
              </a:rPr>
              <a:t>The Holy Spirit reveals God the Father and God the Son to us.</a:t>
            </a:r>
            <a:endParaRPr sz="1800">
              <a:solidFill>
                <a:srgbClr val="4A4A4A"/>
              </a:solidFill>
            </a:endParaRPr>
          </a:p>
          <a:p>
            <a:pPr marL="914400" marR="0" lvl="0" indent="-342900" algn="l" rtl="0">
              <a:lnSpc>
                <a:spcPct val="115000"/>
              </a:lnSpc>
              <a:spcBef>
                <a:spcPts val="0"/>
              </a:spcBef>
              <a:spcAft>
                <a:spcPts val="0"/>
              </a:spcAft>
              <a:buClr>
                <a:srgbClr val="CC7B16"/>
              </a:buClr>
              <a:buSzPts val="1800"/>
              <a:buAutoNum type="arabicPeriod"/>
            </a:pPr>
            <a:r>
              <a:rPr lang="en" sz="1800">
                <a:solidFill>
                  <a:srgbClr val="4A4A4A"/>
                </a:solidFill>
              </a:rPr>
              <a:t>The Holy Spirit spoke through the prophets.</a:t>
            </a:r>
            <a:endParaRPr sz="1800">
              <a:solidFill>
                <a:srgbClr val="4A4A4A"/>
              </a:solidFill>
            </a:endParaRPr>
          </a:p>
          <a:p>
            <a:pPr marL="914400" marR="0" lvl="0" indent="-342900" algn="l" rtl="0">
              <a:lnSpc>
                <a:spcPct val="115000"/>
              </a:lnSpc>
              <a:spcBef>
                <a:spcPts val="0"/>
              </a:spcBef>
              <a:spcAft>
                <a:spcPts val="0"/>
              </a:spcAft>
              <a:buClr>
                <a:srgbClr val="CC7B16"/>
              </a:buClr>
              <a:buSzPts val="1800"/>
              <a:buAutoNum type="arabicPeriod"/>
            </a:pPr>
            <a:r>
              <a:rPr lang="en" sz="1800">
                <a:solidFill>
                  <a:srgbClr val="4A4A4A"/>
                </a:solidFill>
              </a:rPr>
              <a:t>The Holy Spirit, by His gifts, makes us hear the Father’s Word.	</a:t>
            </a:r>
            <a:endParaRPr sz="1800">
              <a:solidFill>
                <a:srgbClr val="4A4A4A"/>
              </a:solidFill>
            </a:endParaRPr>
          </a:p>
          <a:p>
            <a:pPr marL="914400" marR="0" lvl="0" indent="-342900" algn="l" rtl="0">
              <a:lnSpc>
                <a:spcPct val="115000"/>
              </a:lnSpc>
              <a:spcBef>
                <a:spcPts val="0"/>
              </a:spcBef>
              <a:spcAft>
                <a:spcPts val="0"/>
              </a:spcAft>
              <a:buClr>
                <a:srgbClr val="CC7B16"/>
              </a:buClr>
              <a:buSzPts val="1800"/>
              <a:buAutoNum type="arabicPeriod"/>
            </a:pPr>
            <a:r>
              <a:rPr lang="en" sz="1800">
                <a:solidFill>
                  <a:srgbClr val="4A4A4A"/>
                </a:solidFill>
              </a:rPr>
              <a:t>The Holy Spirit reveals the Word and disposes us to welcome Him into our lives. </a:t>
            </a:r>
            <a:endParaRPr sz="1800">
              <a:solidFill>
                <a:srgbClr val="4A4A4A"/>
              </a:solidFill>
            </a:endParaRPr>
          </a:p>
          <a:p>
            <a:pPr marL="457200" lvl="0" indent="-342900" algn="l" rtl="0">
              <a:spcBef>
                <a:spcPts val="0"/>
              </a:spcBef>
              <a:spcAft>
                <a:spcPts val="0"/>
              </a:spcAft>
              <a:buClr>
                <a:srgbClr val="CC7B16"/>
              </a:buClr>
              <a:buSzPts val="1800"/>
              <a:buFont typeface="Lora"/>
              <a:buChar char="❏"/>
            </a:pPr>
            <a:r>
              <a:rPr lang="en" sz="1800">
                <a:solidFill>
                  <a:srgbClr val="4A4A4A"/>
                </a:solidFill>
              </a:rPr>
              <a: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Ephesians 6:10-13: </a:t>
            </a:r>
            <a:endParaRPr sz="1800">
              <a:solidFill>
                <a:srgbClr val="4A4A4A"/>
              </a:solidFill>
            </a:endParaRPr>
          </a:p>
          <a:p>
            <a:pPr marL="2743200" lvl="5" indent="-342900" algn="l" rtl="0">
              <a:spcBef>
                <a:spcPts val="0"/>
              </a:spcBef>
              <a:spcAft>
                <a:spcPts val="0"/>
              </a:spcAft>
              <a:buClr>
                <a:srgbClr val="4A4A4A"/>
              </a:buClr>
              <a:buSzPts val="1800"/>
              <a:buFont typeface="Arial"/>
              <a:buChar char="❏"/>
            </a:pP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spiritual combat is real and St. Paul tells us how to combat it by putting on the armor of God. One of our great weapons in spiritual combat is prayer, but prayer itself can be a dif cult battle. </a:t>
            </a:r>
            <a:endParaRPr sz="1800">
              <a:solidFill>
                <a:srgbClr val="4A4A4A"/>
              </a:solidFill>
            </a:endParaRPr>
          </a:p>
          <a:p>
            <a:pPr marL="2743200" lvl="5" indent="-342900" algn="l" rtl="0">
              <a:spcBef>
                <a:spcPts val="0"/>
              </a:spcBef>
              <a:spcAft>
                <a:spcPts val="0"/>
              </a:spcAft>
              <a:buClr>
                <a:srgbClr val="4A4A4A"/>
              </a:buClr>
              <a:buSzPts val="1800"/>
              <a:buFont typeface="Arial"/>
              <a:buChar char="❏"/>
            </a:pPr>
            <a:endParaRPr sz="1800">
              <a:solidFill>
                <a:srgbClr val="4A4A4A"/>
              </a:solidFill>
            </a:endParaRPr>
          </a:p>
          <a:p>
            <a:pPr marL="2286000" lvl="4" indent="-342900" algn="l" rtl="0">
              <a:spcBef>
                <a:spcPts val="0"/>
              </a:spcBef>
              <a:spcAft>
                <a:spcPts val="0"/>
              </a:spcAft>
              <a:buClr>
                <a:srgbClr val="4A4A4A"/>
              </a:buClr>
              <a:buSzPts val="1800"/>
              <a:buFont typeface="Arial"/>
              <a:buChar char="❏"/>
            </a:pPr>
            <a:endParaRPr sz="1800">
              <a:solidFill>
                <a:srgbClr val="4A4A4A"/>
              </a:solidFill>
            </a:endParaRPr>
          </a:p>
          <a:p>
            <a:pPr marL="1828800" lvl="3" indent="-342900" algn="l" rtl="0">
              <a:spcBef>
                <a:spcPts val="0"/>
              </a:spcBef>
              <a:spcAft>
                <a:spcPts val="0"/>
              </a:spcAft>
              <a:buClr>
                <a:srgbClr val="4A4A4A"/>
              </a:buClr>
              <a:buSzPts val="1800"/>
              <a:buFont typeface="Arial"/>
              <a:buChar char="❏"/>
            </a:pPr>
            <a:endParaRPr sz="1800">
              <a:solidFill>
                <a:srgbClr val="4A4A4A"/>
              </a:solidFill>
            </a:endParaRPr>
          </a:p>
          <a:p>
            <a:pPr marL="1371600" lvl="2" indent="-342900" algn="l" rtl="0">
              <a:spcBef>
                <a:spcPts val="0"/>
              </a:spcBef>
              <a:spcAft>
                <a:spcPts val="0"/>
              </a:spcAft>
              <a:buClr>
                <a:srgbClr val="4A4A4A"/>
              </a:buClr>
              <a:buSzPts val="1800"/>
              <a:buFont typeface="Arial"/>
              <a:buChar char="❏"/>
            </a:pPr>
            <a:endParaRPr sz="1800">
              <a:solidFill>
                <a:srgbClr val="4A4A4A"/>
              </a:solidFill>
            </a:endParaRPr>
          </a:p>
          <a:p>
            <a:pPr marL="1828800" lvl="3" indent="-342900" algn="l" rtl="0">
              <a:spcBef>
                <a:spcPts val="0"/>
              </a:spcBef>
              <a:spcAft>
                <a:spcPts val="0"/>
              </a:spcAft>
              <a:buClr>
                <a:srgbClr val="4A4A4A"/>
              </a:buClr>
              <a:buSzPts val="1800"/>
              <a:buFont typeface="Arial"/>
              <a:buChar char="❏"/>
            </a:pPr>
            <a:endParaRPr sz="1800">
              <a:solidFill>
                <a:srgbClr val="4A4A4A"/>
              </a:solidFill>
            </a:endParaRPr>
          </a:p>
          <a:p>
            <a:pPr marL="1828800" lvl="3" indent="-342900" algn="l" rtl="0">
              <a:spcBef>
                <a:spcPts val="0"/>
              </a:spcBef>
              <a:spcAft>
                <a:spcPts val="0"/>
              </a:spcAft>
              <a:buClr>
                <a:srgbClr val="4A4A4A"/>
              </a:buClr>
              <a:buSzPts val="1800"/>
              <a:buFont typeface="Arial"/>
              <a:buChar char="❏"/>
            </a:pPr>
            <a:endParaRPr sz="1800">
              <a:solidFill>
                <a:srgbClr val="4A4A4A"/>
              </a:solidFill>
            </a:endParaRPr>
          </a:p>
          <a:p>
            <a:pPr marL="1371600" lvl="2" indent="-342900" algn="l" rtl="0">
              <a:spcBef>
                <a:spcPts val="0"/>
              </a:spcBef>
              <a:spcAft>
                <a:spcPts val="0"/>
              </a:spcAft>
              <a:buClr>
                <a:srgbClr val="4A4A4A"/>
              </a:buClr>
              <a:buSzPts val="1800"/>
              <a:buFont typeface="Arial"/>
              <a:buChar char="❏"/>
            </a:pPr>
            <a:endParaRPr sz="1800">
              <a:solidFill>
                <a:srgbClr val="4A4A4A"/>
              </a:solidFill>
            </a:endParaRPr>
          </a:p>
          <a:p>
            <a:pPr marL="457200" lvl="0" indent="-342900" algn="l" rtl="0">
              <a:spcBef>
                <a:spcPts val="0"/>
              </a:spcBef>
              <a:spcAft>
                <a:spcPts val="0"/>
              </a:spcAft>
              <a:buClr>
                <a:srgbClr val="CC7B16"/>
              </a:buClr>
              <a:buSzPts val="1800"/>
              <a:buFont typeface="Arial"/>
              <a:buChar char="❏"/>
            </a:pPr>
            <a:endParaRPr sz="1800">
              <a:solidFill>
                <a:srgbClr val="4A4A4A"/>
              </a:solidFill>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Holy Spirit</a:t>
            </a:r>
            <a:endParaRPr/>
          </a:p>
        </p:txBody>
      </p:sp>
      <p:sp>
        <p:nvSpPr>
          <p:cNvPr id="598" name="Google Shape;598;p96"/>
          <p:cNvSpPr txBox="1">
            <a:spLocks noGrp="1"/>
          </p:cNvSpPr>
          <p:nvPr>
            <p:ph type="body" idx="1"/>
          </p:nvPr>
        </p:nvSpPr>
        <p:spPr>
          <a:xfrm>
            <a:off x="729450" y="1240675"/>
            <a:ext cx="8211600" cy="3478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Read Ephesians 6:10-13.</a:t>
            </a:r>
            <a:endParaRPr sz="1800">
              <a:solidFill>
                <a:srgbClr val="4A4A4A"/>
              </a:solidFill>
            </a:endParaRPr>
          </a:p>
          <a:p>
            <a:pPr marL="457200" lvl="0" indent="0" algn="l" rtl="0">
              <a:spcBef>
                <a:spcPts val="0"/>
              </a:spcBef>
              <a:spcAft>
                <a:spcPts val="0"/>
              </a:spcAft>
              <a:buNone/>
            </a:pPr>
            <a:endParaRPr sz="1800"/>
          </a:p>
          <a:p>
            <a:pPr marL="457200" lvl="0" indent="-342900" algn="l" rtl="0">
              <a:spcBef>
                <a:spcPts val="0"/>
              </a:spcBef>
              <a:spcAft>
                <a:spcPts val="0"/>
              </a:spcAft>
              <a:buClr>
                <a:srgbClr val="CC7B16"/>
              </a:buClr>
              <a:buSzPts val="1800"/>
              <a:buFont typeface="Arial"/>
              <a:buChar char="❏"/>
            </a:pPr>
            <a:r>
              <a:rPr lang="en" sz="1800">
                <a:solidFill>
                  <a:srgbClr val="4A4A4A"/>
                </a:solidFill>
              </a:rPr>
              <a:t>Spiritual combat is real, and St. Paul tells us how to combat it by putting on the armor of God. One of our great weapons in spiritual combat is prayer, but prayer itself can be a difficult battle. </a:t>
            </a:r>
            <a:endParaRPr sz="1800">
              <a:solidFill>
                <a:srgbClr val="4A4A4A"/>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txBox="1">
            <a:spLocks noGrp="1"/>
          </p:cNvSpPr>
          <p:nvPr>
            <p:ph type="body" idx="1"/>
          </p:nvPr>
        </p:nvSpPr>
        <p:spPr>
          <a:xfrm>
            <a:off x="5029375" y="1393075"/>
            <a:ext cx="3620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t>T</a:t>
            </a:r>
            <a:r>
              <a:rPr lang="en" sz="1800">
                <a:solidFill>
                  <a:srgbClr val="4A4A4A"/>
                </a:solidFill>
              </a:rPr>
              <a:t>his painting by Georges Seurat and is called </a:t>
            </a:r>
            <a:r>
              <a:rPr lang="en" sz="1800" i="1">
                <a:solidFill>
                  <a:srgbClr val="4A4A4A"/>
                </a:solidFill>
              </a:rPr>
              <a:t>A Sunday Afternoon on the Island of La Grande Jatte</a:t>
            </a:r>
            <a:r>
              <a:rPr lang="en" sz="1800">
                <a:solidFill>
                  <a:srgbClr val="4A4A4A"/>
                </a:solidFill>
              </a:rPr>
              <a:t>. La Grande Jatte is a real island in France, and this painting is of people in this park. In the distance, you can see Paris on the opposite bank of the river Seine. </a:t>
            </a:r>
            <a:endParaRPr sz="1800">
              <a:solidFill>
                <a:srgbClr val="4A4A4A"/>
              </a:solidFill>
            </a:endParaRPr>
          </a:p>
        </p:txBody>
      </p:sp>
      <p:sp>
        <p:nvSpPr>
          <p:cNvPr id="93" name="Google Shape;93;p1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Sunday Afternoon</a:t>
            </a:r>
            <a:endParaRPr/>
          </a:p>
        </p:txBody>
      </p:sp>
      <p:pic>
        <p:nvPicPr>
          <p:cNvPr id="94" name="Google Shape;94;p15"/>
          <p:cNvPicPr preferRelativeResize="0"/>
          <p:nvPr/>
        </p:nvPicPr>
        <p:blipFill rotWithShape="1">
          <a:blip r:embed="rId3">
            <a:alphaModFix/>
          </a:blip>
          <a:srcRect l="3764" r="6396"/>
          <a:stretch/>
        </p:blipFill>
        <p:spPr>
          <a:xfrm>
            <a:off x="896175" y="1511350"/>
            <a:ext cx="4133100" cy="3091200"/>
          </a:xfrm>
          <a:prstGeom prst="rect">
            <a:avLst/>
          </a:prstGeom>
          <a:noFill/>
          <a:ln w="76200" cap="flat" cmpd="sng">
            <a:solidFill>
              <a:srgbClr val="F6F3EC"/>
            </a:solidFill>
            <a:prstDash val="solid"/>
            <a:miter lim="8000"/>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Eros and Agape</a:t>
            </a:r>
            <a:endParaRPr/>
          </a:p>
        </p:txBody>
      </p:sp>
      <p:sp>
        <p:nvSpPr>
          <p:cNvPr id="256" name="Google Shape;256;p42"/>
          <p:cNvSpPr txBox="1">
            <a:spLocks noGrp="1"/>
          </p:cNvSpPr>
          <p:nvPr>
            <p:ph type="body" idx="1"/>
          </p:nvPr>
        </p:nvSpPr>
        <p:spPr>
          <a:xfrm>
            <a:off x="729450" y="1393075"/>
            <a:ext cx="80211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However, these two types of love go hand in hand in the Trinity and also in conjugal (married) love. God desires us and also desires our good.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Likewise, in a sacramental marriage, both spouses should desire the other and desire the other’s good. For example, a husband loves his wife, is attracted to her, and wishes to spend time with her, but also wants her holiness, health, and happiness. We find the proper unity of eros and agape in our human relationships when they are ordered toward God and toward holiness.</a:t>
            </a:r>
            <a:endParaRPr sz="2000">
              <a:solidFill>
                <a:srgbClr val="4A4A4A"/>
              </a:solidFill>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97"/>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16: Support for Moral Living: Community, the Sacraments, and the Saints</a:t>
            </a:r>
            <a:endParaRPr/>
          </a:p>
        </p:txBody>
      </p:sp>
      <p:sp>
        <p:nvSpPr>
          <p:cNvPr id="604" name="Google Shape;604;p97"/>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05" name="Google Shape;605;p97"/>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Church Is...</a:t>
            </a:r>
            <a:endParaRPr/>
          </a:p>
        </p:txBody>
      </p:sp>
      <p:sp>
        <p:nvSpPr>
          <p:cNvPr id="611" name="Google Shape;611;p98"/>
          <p:cNvSpPr txBox="1">
            <a:spLocks noGrp="1"/>
          </p:cNvSpPr>
          <p:nvPr>
            <p:ph type="body" idx="1"/>
          </p:nvPr>
        </p:nvSpPr>
        <p:spPr>
          <a:xfrm>
            <a:off x="729450" y="1240675"/>
            <a:ext cx="7688700" cy="3478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As the community of believers, the Church is the assembly (</a:t>
            </a:r>
            <a:r>
              <a:rPr lang="en" sz="1800" i="1">
                <a:solidFill>
                  <a:srgbClr val="4A4A4A"/>
                </a:solidFill>
              </a:rPr>
              <a:t>ekklesia</a:t>
            </a:r>
            <a:r>
              <a:rPr lang="en" sz="1800">
                <a:solidFill>
                  <a:srgbClr val="4A4A4A"/>
                </a:solidFill>
              </a:rPr>
              <a:t>) of all who believe in Jesus Christ; or the fellowship (</a:t>
            </a:r>
            <a:r>
              <a:rPr lang="en" sz="1800" i="1">
                <a:solidFill>
                  <a:srgbClr val="4A4A4A"/>
                </a:solidFill>
              </a:rPr>
              <a:t>koinonia</a:t>
            </a:r>
            <a:r>
              <a:rPr lang="en" sz="1800">
                <a:solidFill>
                  <a:srgbClr val="4A4A4A"/>
                </a:solidFill>
              </a:rPr>
              <a:t>) of all who are bound together by their common love for the Savior. -</a:t>
            </a:r>
            <a:r>
              <a:rPr lang="en" sz="1800" i="1">
                <a:solidFill>
                  <a:srgbClr val="4A4A4A"/>
                </a:solidFill>
              </a:rPr>
              <a:t>Catholic Dictionary </a:t>
            </a:r>
            <a:r>
              <a:rPr lang="en" sz="1800">
                <a:solidFill>
                  <a:srgbClr val="4A4A4A"/>
                </a:solidFill>
              </a:rPr>
              <a:t>definition of the Church</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i="1">
                <a:solidFill>
                  <a:srgbClr val="4A4A4A"/>
                </a:solidFill>
              </a:rPr>
              <a:t>Ecclesia </a:t>
            </a:r>
            <a:r>
              <a:rPr lang="en" sz="1800">
                <a:solidFill>
                  <a:srgbClr val="4A4A4A"/>
                </a:solidFill>
              </a:rPr>
              <a:t>in Greek means “those called out.” The Church is the Body of Christ, which is a communion of souls comprising “those called out” by Christ to be members of His Body.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Church is an assembly of those called out to be a community of believers, who are the People of God. By consuming the Body of Christ, the members of the Church become the Body of Christ.</a:t>
            </a:r>
            <a:endParaRPr sz="1800">
              <a:solidFill>
                <a:srgbClr val="4A4A4A"/>
              </a:solidFill>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Church Is...</a:t>
            </a:r>
            <a:endParaRPr/>
          </a:p>
        </p:txBody>
      </p:sp>
      <p:sp>
        <p:nvSpPr>
          <p:cNvPr id="617" name="Google Shape;617;p99"/>
          <p:cNvSpPr txBox="1">
            <a:spLocks noGrp="1"/>
          </p:cNvSpPr>
          <p:nvPr>
            <p:ph type="body" idx="1"/>
          </p:nvPr>
        </p:nvSpPr>
        <p:spPr>
          <a:xfrm>
            <a:off x="729450" y="1240675"/>
            <a:ext cx="7688700" cy="3478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The purpose of the Church is to colonize Heaven in the Body of Christ, but the Church is also the means by which the members are gathered. It has been so from the beginning. Members of the Body of Christ will be perfected in the economy of salvation.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Church is both spiritual and visible, timeless and historical. She is formed of two components, one divine and one human. This can be understood only as an article of faith.</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Church is the sacrament or sign, and the instrument of our union with God. </a:t>
            </a:r>
            <a:endParaRPr sz="1800">
              <a:solidFill>
                <a:srgbClr val="4A4A4A"/>
              </a:solidFill>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0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Church’s Purpose Is...</a:t>
            </a:r>
            <a:endParaRPr/>
          </a:p>
        </p:txBody>
      </p:sp>
      <p:sp>
        <p:nvSpPr>
          <p:cNvPr id="623" name="Google Shape;623;p100"/>
          <p:cNvSpPr txBox="1">
            <a:spLocks noGrp="1"/>
          </p:cNvSpPr>
          <p:nvPr>
            <p:ph type="body" idx="1"/>
          </p:nvPr>
        </p:nvSpPr>
        <p:spPr>
          <a:xfrm>
            <a:off x="729450" y="1240675"/>
            <a:ext cx="7688700" cy="3478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The world today appears to worship material things and people all the time — we call them celebrities. A celebrity is different from a saint.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Some people think that Catholics worship saints because we ask them to pray for us. We do NOT worship saints — worship is only for God. But we can learn a lot from the holy model of saints. We venerate saints’ holiness, and </a:t>
            </a:r>
            <a:r>
              <a:rPr lang="en" sz="1800" i="1">
                <a:solidFill>
                  <a:srgbClr val="4A4A4A"/>
                </a:solidFill>
              </a:rPr>
              <a:t>not </a:t>
            </a:r>
            <a:r>
              <a:rPr lang="en" sz="1800">
                <a:solidFill>
                  <a:srgbClr val="4A4A4A"/>
                </a:solidFill>
              </a:rPr>
              <a:t>their achievements.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God and the world have very different ideas about what is worth imitating, but only God’s idea leads to true happiness. We all have to decide which we will choose. </a:t>
            </a:r>
            <a:endParaRPr sz="1800">
              <a:solidFill>
                <a:srgbClr val="4A4A4A"/>
              </a:solidFill>
            </a:endParaRP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ctrTitle"/>
          </p:nvPr>
        </p:nvSpPr>
        <p:spPr>
          <a:xfrm>
            <a:off x="3400750" y="1551050"/>
            <a:ext cx="4818600" cy="166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Citizen and the Government</a:t>
            </a:r>
            <a:endParaRPr/>
          </a:p>
        </p:txBody>
      </p:sp>
      <p:sp>
        <p:nvSpPr>
          <p:cNvPr id="79" name="Google Shape;79;p13"/>
          <p:cNvSpPr txBox="1">
            <a:spLocks noGrp="1"/>
          </p:cNvSpPr>
          <p:nvPr>
            <p:ph type="subTitle" idx="1"/>
          </p:nvPr>
        </p:nvSpPr>
        <p:spPr>
          <a:xfrm>
            <a:off x="3400862" y="3172900"/>
            <a:ext cx="48186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Grade 8: Unit 4</a:t>
            </a:r>
            <a:endParaRPr/>
          </a:p>
        </p:txBody>
      </p:sp>
      <p:pic>
        <p:nvPicPr>
          <p:cNvPr id="80" name="Google Shape;80;p13"/>
          <p:cNvPicPr preferRelativeResize="0"/>
          <p:nvPr/>
        </p:nvPicPr>
        <p:blipFill rotWithShape="1">
          <a:blip r:embed="rId3">
            <a:alphaModFix/>
          </a:blip>
          <a:srcRect l="31932" t="24876" r="28930" b="17842"/>
          <a:stretch/>
        </p:blipFill>
        <p:spPr>
          <a:xfrm>
            <a:off x="321250" y="1683475"/>
            <a:ext cx="2715300" cy="26394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1: The Citizen and Government</a:t>
            </a:r>
            <a:endParaRPr/>
          </a:p>
        </p:txBody>
      </p:sp>
      <p:sp>
        <p:nvSpPr>
          <p:cNvPr id="86" name="Google Shape;86;p14"/>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87"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Equality and Authority</a:t>
            </a:r>
            <a:endParaRPr/>
          </a:p>
        </p:txBody>
      </p:sp>
      <p:sp>
        <p:nvSpPr>
          <p:cNvPr id="93" name="Google Shape;93;p15"/>
          <p:cNvSpPr txBox="1">
            <a:spLocks noGrp="1"/>
          </p:cNvSpPr>
          <p:nvPr>
            <p:ph type="body" idx="1"/>
          </p:nvPr>
        </p:nvSpPr>
        <p:spPr>
          <a:xfrm>
            <a:off x="729450" y="1311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All people have equal rights because we are all created in the image and likeness of God.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This truth does not mean that no authority is possible. A chief example is that parents have a natural authority over their children. The Fourth Commandment requires us to honor our parents throughout our lives, not only when we are young.</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All societies, not just families, need authorities in charge.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In the United States, our system of government is a republic, where the people elect representatives to make and carry out laws. This is the practice in the U.S., while other countries have other forms of government.</a:t>
            </a:r>
            <a:endParaRPr sz="1800">
              <a:solidFill>
                <a:srgbClr val="4A4A4A"/>
              </a:solidFill>
            </a:endParaRP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Equality and Authority</a:t>
            </a:r>
            <a:endParaRPr/>
          </a:p>
        </p:txBody>
      </p:sp>
      <p:sp>
        <p:nvSpPr>
          <p:cNvPr id="99" name="Google Shape;99;p1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But transcending all time and place, from where does the authority to rule over others ultimately come from? The answer is that all authority comes from God.</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Authority is the quality of exercising power over others and expecting obedience from them.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So while many public officials indeed derived authority from God, many lost their authority by acting in immoral and unjust ways. The fact that authority comes from God does not mean that all public officials will behave justly.</a:t>
            </a:r>
            <a:endParaRPr sz="1800">
              <a:solidFill>
                <a:srgbClr val="4A4A4A"/>
              </a:solidFill>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Equality and Authority</a:t>
            </a:r>
            <a:endParaRPr/>
          </a:p>
        </p:txBody>
      </p:sp>
      <p:sp>
        <p:nvSpPr>
          <p:cNvPr id="105" name="Google Shape;105;p1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All human beings tend to sin, and political philosophers have long observed that increased power tends to increasingly corrupt those who hold it.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All communities need someone or some institution in authority. That required governing authority comes from God. For example, parents have authority over their children; governments exercise authority over citizens. </a:t>
            </a:r>
            <a:endParaRPr sz="1800">
              <a:solidFill>
                <a:srgbClr val="4A4A4A"/>
              </a:solidFill>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Equality and Authority</a:t>
            </a:r>
            <a:endParaRPr/>
          </a:p>
        </p:txBody>
      </p:sp>
      <p:sp>
        <p:nvSpPr>
          <p:cNvPr id="111" name="Google Shape;111;p1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That does not mean that God automatically approves of everything done by people in authority. Government authority is legitimate only if it works for the common good in moral ways.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For example, parents do not have the authority to kill or abuse their children, or to force them to do immoral things. Corrupt and immoral governments do not have legitimate authority. Power exercised without authority is tyranny. </a:t>
            </a:r>
            <a:endParaRPr sz="1800">
              <a:solidFill>
                <a:srgbClr val="4A4A4A"/>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Eros and Agape</a:t>
            </a:r>
            <a:endParaRPr/>
          </a:p>
        </p:txBody>
      </p:sp>
      <p:sp>
        <p:nvSpPr>
          <p:cNvPr id="262" name="Google Shape;262;p4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We are all called to practice the virtue of chastity in our relationships. Chastity is the successful integration of sexuality within the person and thus the inner unity of man in his body and spiritual being.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In other words, chastity is what allows us to be authentic versions of ourselves, true to who we are called to be.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Chastity also means treating others with respect, out of a desire to give to others and never acting out of a selfish desire to take. </a:t>
            </a:r>
            <a:endParaRPr sz="2000">
              <a:solidFill>
                <a:srgbClr val="4A4A4A"/>
              </a:solidFill>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Justice</a:t>
            </a:r>
            <a:endParaRPr/>
          </a:p>
        </p:txBody>
      </p:sp>
      <p:sp>
        <p:nvSpPr>
          <p:cNvPr id="117" name="Google Shape;117;p19"/>
          <p:cNvSpPr txBox="1">
            <a:spLocks noGrp="1"/>
          </p:cNvSpPr>
          <p:nvPr>
            <p:ph type="body" idx="1"/>
          </p:nvPr>
        </p:nvSpPr>
        <p:spPr>
          <a:xfrm>
            <a:off x="729450" y="1393075"/>
            <a:ext cx="8168400" cy="3209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CC7B16"/>
              </a:buClr>
              <a:buSzPts val="1700"/>
              <a:buChar char="❏"/>
            </a:pPr>
            <a:r>
              <a:rPr lang="en" sz="1700">
                <a:solidFill>
                  <a:srgbClr val="4A4A4A"/>
                </a:solidFill>
              </a:rPr>
              <a:t>Read Psalms 9:8-9.</a:t>
            </a:r>
            <a:endParaRPr sz="1700">
              <a:solidFill>
                <a:srgbClr val="4A4A4A"/>
              </a:solidFill>
            </a:endParaRPr>
          </a:p>
          <a:p>
            <a:pPr marL="457200" lvl="0" indent="-336550" algn="l" rtl="0">
              <a:spcBef>
                <a:spcPts val="0"/>
              </a:spcBef>
              <a:spcAft>
                <a:spcPts val="0"/>
              </a:spcAft>
              <a:buClr>
                <a:srgbClr val="CC7B16"/>
              </a:buClr>
              <a:buSzPts val="1700"/>
              <a:buChar char="❏"/>
            </a:pPr>
            <a:r>
              <a:rPr lang="en" sz="1700">
                <a:solidFill>
                  <a:srgbClr val="4A4A4A"/>
                </a:solidFill>
              </a:rPr>
              <a:t>The world today uses the words “justice” and “fairness” in vague ways, but the words do have actual meanings. </a:t>
            </a:r>
            <a:endParaRPr sz="1700">
              <a:solidFill>
                <a:srgbClr val="4A4A4A"/>
              </a:solidFill>
            </a:endParaRPr>
          </a:p>
          <a:p>
            <a:pPr marL="457200" lvl="0" indent="-336550" algn="l" rtl="0">
              <a:spcBef>
                <a:spcPts val="0"/>
              </a:spcBef>
              <a:spcAft>
                <a:spcPts val="0"/>
              </a:spcAft>
              <a:buClr>
                <a:srgbClr val="CC7B16"/>
              </a:buClr>
              <a:buSzPts val="1700"/>
              <a:buChar char="❏"/>
            </a:pPr>
            <a:r>
              <a:rPr lang="en" sz="1700">
                <a:solidFill>
                  <a:srgbClr val="4A4A4A"/>
                </a:solidFill>
              </a:rPr>
              <a:t>To treat someone fairly or justly means to give him what he is due. </a:t>
            </a:r>
            <a:endParaRPr sz="1700">
              <a:solidFill>
                <a:srgbClr val="4A4A4A"/>
              </a:solidFill>
            </a:endParaRPr>
          </a:p>
          <a:p>
            <a:pPr marL="457200" lvl="0" indent="-336550" algn="l" rtl="0">
              <a:spcBef>
                <a:spcPts val="0"/>
              </a:spcBef>
              <a:spcAft>
                <a:spcPts val="0"/>
              </a:spcAft>
              <a:buClr>
                <a:srgbClr val="CC7B16"/>
              </a:buClr>
              <a:buSzPts val="1700"/>
              <a:buChar char="❏"/>
            </a:pPr>
            <a:r>
              <a:rPr lang="en" sz="1700">
                <a:solidFill>
                  <a:srgbClr val="4A4A4A"/>
                </a:solidFill>
              </a:rPr>
              <a:t>For example, God is due adoration and worship; our parents are due honor; all the members of our human family are due respect. The poor and the vulnerable, especially babies in the womb and the elderly, are due special care and charity. If you owe someone $50, he is “due” that money. If someone breaks a law, he is due a punishment. Justice takes many forms.</a:t>
            </a:r>
            <a:endParaRPr sz="1700">
              <a:solidFill>
                <a:srgbClr val="4A4A4A"/>
              </a:solidFill>
            </a:endParaRPr>
          </a:p>
          <a:p>
            <a:pPr marL="457200" lvl="0" indent="-336550" algn="l" rtl="0">
              <a:spcBef>
                <a:spcPts val="0"/>
              </a:spcBef>
              <a:spcAft>
                <a:spcPts val="0"/>
              </a:spcAft>
              <a:buClr>
                <a:srgbClr val="CC7B16"/>
              </a:buClr>
              <a:buSzPts val="1700"/>
              <a:buChar char="❏"/>
            </a:pPr>
            <a:r>
              <a:rPr lang="en" sz="1700">
                <a:solidFill>
                  <a:srgbClr val="4A4A4A"/>
                </a:solidFill>
              </a:rPr>
              <a:t>God is perfectly just, and we can see signs of His justice in His law, especially the Ten Commandments.  </a:t>
            </a:r>
            <a:endParaRPr sz="1700">
              <a:solidFill>
                <a:srgbClr val="4A4A4A"/>
              </a:solidFill>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2: Just War</a:t>
            </a:r>
            <a:endParaRPr/>
          </a:p>
        </p:txBody>
      </p:sp>
      <p:sp>
        <p:nvSpPr>
          <p:cNvPr id="123" name="Google Shape;123;p20"/>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24" name="Google Shape;124;p20"/>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Original Justice</a:t>
            </a:r>
            <a:endParaRPr/>
          </a:p>
        </p:txBody>
      </p:sp>
      <p:sp>
        <p:nvSpPr>
          <p:cNvPr id="130" name="Google Shape;130;p21"/>
          <p:cNvSpPr txBox="1">
            <a:spLocks noGrp="1"/>
          </p:cNvSpPr>
          <p:nvPr>
            <p:ph type="body" idx="1"/>
          </p:nvPr>
        </p:nvSpPr>
        <p:spPr>
          <a:xfrm>
            <a:off x="729450" y="1270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Lora"/>
              <a:buChar char="❏"/>
            </a:pPr>
            <a:r>
              <a:rPr lang="en" sz="1800">
                <a:solidFill>
                  <a:srgbClr val="4A4A4A"/>
                </a:solidFill>
              </a:rPr>
              <a:t>Read Isaiah 11:1-9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Think about how the Sacred Author wants us to understand the word justice. Focus on the poetic contrasts in the final lines: wolves and lambs, the leopard and goat, a baby and vipers, etc.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These verses can help us understand a picture of original justice. Original Justice is the original state of human beings before sin: there was no suffering or death, man was at peace with himself, there was harmony between men and women, and there was peace among all of creation. Animals that we consider natural enemies, such as wolves and lambs, or snakes and children, were at peace and lived in friendship. There was no threat posed by anything. </a:t>
            </a:r>
            <a:endParaRPr sz="1800">
              <a:solidFill>
                <a:srgbClr val="4A4A4A"/>
              </a:solidFill>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Peace, Sin, and War</a:t>
            </a:r>
            <a:endParaRPr/>
          </a:p>
        </p:txBody>
      </p:sp>
      <p:sp>
        <p:nvSpPr>
          <p:cNvPr id="136" name="Google Shape;136;p2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Original Justice was lost due to the Original Sin. Creation no longer lived in harmony, but in conflict. The ultimate conflict, war, is the result of sin.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Peace is not only the absence of strife, but more than that, it is the stability and security of a just order.</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What causes a lack of peace? Sin was the cause of the loss original justice, and sin is always the reason for a lack of earthly justice.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War is the ultimate lack of earthly peace. War causes terrible human suffering, and public officials and all citizens must do all they can to avoid war. Yet, war can sometimes be unavoidable.</a:t>
            </a:r>
            <a:endParaRPr sz="1800">
              <a:solidFill>
                <a:srgbClr val="4A4A4A"/>
              </a:solidFill>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War</a:t>
            </a:r>
            <a:endParaRPr/>
          </a:p>
        </p:txBody>
      </p:sp>
      <p:sp>
        <p:nvSpPr>
          <p:cNvPr id="142" name="Google Shape;142;p2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The Church offers guidance for going to war and waging it justly, called Just War Doctrine. Just War Doctrine is Church teaching on conditions that all must exist at the same time for war to be just.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These conditions are: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the damage by the aggressor(s) must be lasting, grave, a certain;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all other means of avoiding war must have been tried,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there must be a real chance of winning, </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and the war itself must not result in worse conditions than the conditions that cause the war.</a:t>
            </a:r>
            <a:endParaRPr sz="1800">
              <a:solidFill>
                <a:srgbClr val="4A4A4A"/>
              </a:solidFill>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War</a:t>
            </a:r>
            <a:endParaRPr/>
          </a:p>
        </p:txBody>
      </p:sp>
      <p:sp>
        <p:nvSpPr>
          <p:cNvPr id="148" name="Google Shape;148;p2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During a war, the moral law remains in force. Civilians must not be targeted, non-combatants and prisoners must be treated justly, and “following orders” is not a valid reason for committing atrocities like genocide.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Many governments throughout world history including our present day have been based on the use of force. </a:t>
            </a:r>
            <a:endParaRPr sz="1800">
              <a:solidFill>
                <a:srgbClr val="4A4A4A"/>
              </a:solidFill>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War</a:t>
            </a:r>
            <a:endParaRPr/>
          </a:p>
        </p:txBody>
      </p:sp>
      <p:sp>
        <p:nvSpPr>
          <p:cNvPr id="154" name="Google Shape;154;p2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The U.S. is special for many reasons, including that civilians have control over the military, we have a peaceful transfer of power from one president to another every four or eight years, and a similar transfer of power every two or six years in Congress. Our government has used force on many occasions, of course, beginning with the Revolutionary War, to the Civil War, to modern wars. Some uses of force in U.S. history may have been just, while others may have been unjust. </a:t>
            </a:r>
            <a:endParaRPr sz="1800">
              <a:solidFill>
                <a:srgbClr val="4A4A4A"/>
              </a:solidFill>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Praying for Our Leaders</a:t>
            </a:r>
            <a:endParaRPr/>
          </a:p>
        </p:txBody>
      </p:sp>
      <p:sp>
        <p:nvSpPr>
          <p:cNvPr id="160" name="Google Shape;160;p2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al"/>
              <a:buChar char="❏"/>
            </a:pPr>
            <a:r>
              <a:rPr lang="en" sz="1800">
                <a:solidFill>
                  <a:srgbClr val="4A4A4A"/>
                </a:solidFill>
              </a:rPr>
              <a:t>Read 1 Timothy 2:1-2.</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al"/>
              <a:buChar char="❏"/>
            </a:pPr>
            <a:r>
              <a:rPr lang="en" sz="1800">
                <a:solidFill>
                  <a:srgbClr val="4A4A4A"/>
                </a:solidFill>
              </a:rPr>
              <a:t>This Scripture verse tells us what we should do for our leaders. Even if we do not like our current president, legislators, or local officials, we should pray for them anyway.</a:t>
            </a:r>
            <a:endParaRPr sz="1800">
              <a:solidFill>
                <a:srgbClr val="4A4A4A"/>
              </a:solidFill>
            </a:endParaRPr>
          </a:p>
          <a:p>
            <a:pPr marL="457200" lvl="0" indent="-342900" algn="l" rtl="0">
              <a:spcBef>
                <a:spcPts val="0"/>
              </a:spcBef>
              <a:spcAft>
                <a:spcPts val="0"/>
              </a:spcAft>
              <a:buClr>
                <a:srgbClr val="CC7B16"/>
              </a:buClr>
              <a:buSzPts val="1800"/>
              <a:buFont typeface="Lora"/>
              <a:buChar char="❏"/>
            </a:pPr>
            <a:r>
              <a:rPr lang="en" sz="1800">
                <a:solidFill>
                  <a:srgbClr val="4A4A4A"/>
                </a:solidFill>
              </a:rPr>
              <a:t>At each Holy Mass, those gathered pray for a series of intentions during the Prayers of the Faithful. After praying for the needs of the Church, we pray for public authorities and the salvation of the whole world. In addition to praying at Mass, Christians should remember those in authority (from parents to teachers to those at all levels of government) in their daily prayers. </a:t>
            </a:r>
            <a:endParaRPr sz="1800">
              <a:solidFill>
                <a:srgbClr val="4A4A4A"/>
              </a:solidFill>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Praying for Our Leaders</a:t>
            </a:r>
            <a:endParaRPr/>
          </a:p>
        </p:txBody>
      </p:sp>
      <p:sp>
        <p:nvSpPr>
          <p:cNvPr id="166" name="Google Shape;166;p2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We pray for public authorities so “that we may lead a quiet and tranquil life in all devotion and dignity.” In other words, we are praying for peace — with God, as well as within our families, with other citi ens, and with other nations.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 Catechism defines peace as “the stability and security of a just order” (1909). Good government leads to earthly peace for individuals and nations.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Earthly peace is a good and very important goal — one we must all strive for. But spiritual peace is an even greater one. </a:t>
            </a:r>
            <a:endParaRPr sz="1800">
              <a:solidFill>
                <a:srgbClr val="4A4A4A"/>
              </a:solidFill>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Spiritual Peace</a:t>
            </a:r>
            <a:endParaRPr/>
          </a:p>
        </p:txBody>
      </p:sp>
      <p:sp>
        <p:nvSpPr>
          <p:cNvPr id="172" name="Google Shape;172;p28"/>
          <p:cNvSpPr txBox="1">
            <a:spLocks noGrp="1"/>
          </p:cNvSpPr>
          <p:nvPr>
            <p:ph type="body" idx="1"/>
          </p:nvPr>
        </p:nvSpPr>
        <p:spPr>
          <a:xfrm>
            <a:off x="729450" y="1270075"/>
            <a:ext cx="81276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Spiritual peace is man restored to communion with God. Jesus Christ made this peace possible by reconciling us to the Father by His sacrifice on the Cross.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Another way of saying this is that He justifies us -- restores justice to the order between God and man, conferred through the Sacrament of Baptism. He reconciles us to Himself and the Church when we sin through the Sacrament of Confession. He also gives us His peace in the Eucharist. One of the last things we say at mass before we receive the Eucharist is “...Lamb of God, you take away the sins of the world, grant us peace.” The ultimate peace is found in being united with Christ. On earth, we receive this gift chiefly in the Eucharist. </a:t>
            </a:r>
            <a:endParaRPr sz="1800">
              <a:solidFill>
                <a:srgbClr val="4A4A4A"/>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Eros and Agape</a:t>
            </a:r>
            <a:endParaRPr/>
          </a:p>
        </p:txBody>
      </p:sp>
      <p:sp>
        <p:nvSpPr>
          <p:cNvPr id="268" name="Google Shape;268;p4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Remember that love is not just an emotion, but an action. Love is willing the good of another. That is to say, we not only desire their good, but we also do what it takes to make it happen.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Chastity can be seen in friendships, dating relationships, and marriages because everyone is called to this virtue. </a:t>
            </a:r>
            <a:endParaRPr sz="2000">
              <a:solidFill>
                <a:srgbClr val="4A4A4A"/>
              </a:solidFill>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Spiritual Peace</a:t>
            </a:r>
            <a:endParaRPr/>
          </a:p>
        </p:txBody>
      </p:sp>
      <p:sp>
        <p:nvSpPr>
          <p:cNvPr id="178" name="Google Shape;178;p29"/>
          <p:cNvSpPr txBox="1">
            <a:spLocks noGrp="1"/>
          </p:cNvSpPr>
          <p:nvPr>
            <p:ph type="body" idx="1"/>
          </p:nvPr>
        </p:nvSpPr>
        <p:spPr>
          <a:xfrm>
            <a:off x="729450" y="1270075"/>
            <a:ext cx="81276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Read Isaiah 11:1-9.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 Catechism helps us understand that this passage describes the Kingdom of God, which Christ will usher in in all of its fullness at the end of time: “to bring all men the definitive order of justice, love and peace” (672).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 world began with Original Justice, and will end in the perfect justice, love, and peace of Christ. </a:t>
            </a:r>
            <a:endParaRPr sz="1800">
              <a:solidFill>
                <a:srgbClr val="4A4A4A"/>
              </a:solidFill>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ctrTitle"/>
          </p:nvPr>
        </p:nvSpPr>
        <p:spPr>
          <a:xfrm>
            <a:off x="3400750" y="1551050"/>
            <a:ext cx="4818600" cy="166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God’s Plan for Love and Marriage</a:t>
            </a:r>
            <a:endParaRPr/>
          </a:p>
        </p:txBody>
      </p:sp>
      <p:sp>
        <p:nvSpPr>
          <p:cNvPr id="79" name="Google Shape;79;p13"/>
          <p:cNvSpPr txBox="1">
            <a:spLocks noGrp="1"/>
          </p:cNvSpPr>
          <p:nvPr>
            <p:ph type="subTitle" idx="1"/>
          </p:nvPr>
        </p:nvSpPr>
        <p:spPr>
          <a:xfrm>
            <a:off x="3400862" y="3172900"/>
            <a:ext cx="48186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Grade 8: Unit 5</a:t>
            </a:r>
            <a:endParaRPr/>
          </a:p>
        </p:txBody>
      </p:sp>
      <p:pic>
        <p:nvPicPr>
          <p:cNvPr id="80" name="Google Shape;80;p13"/>
          <p:cNvPicPr preferRelativeResize="0"/>
          <p:nvPr/>
        </p:nvPicPr>
        <p:blipFill rotWithShape="1">
          <a:blip r:embed="rId3">
            <a:alphaModFix/>
          </a:blip>
          <a:srcRect l="31932" t="24876" r="28930" b="17842"/>
          <a:stretch/>
        </p:blipFill>
        <p:spPr>
          <a:xfrm>
            <a:off x="321250" y="1683475"/>
            <a:ext cx="2715300" cy="26394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1: Exploring the Image of God with Sacred Art</a:t>
            </a:r>
            <a:endParaRPr/>
          </a:p>
        </p:txBody>
      </p:sp>
      <p:sp>
        <p:nvSpPr>
          <p:cNvPr id="86" name="Google Shape;86;p14"/>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87"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txBox="1">
            <a:spLocks noGrp="1"/>
          </p:cNvSpPr>
          <p:nvPr>
            <p:ph type="body" idx="1"/>
          </p:nvPr>
        </p:nvSpPr>
        <p:spPr>
          <a:xfrm>
            <a:off x="4336575" y="1393075"/>
            <a:ext cx="4313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Char char="❏"/>
            </a:pPr>
            <a:r>
              <a:rPr lang="en" sz="1800">
                <a:solidFill>
                  <a:srgbClr val="4A4A4A"/>
                </a:solidFill>
              </a:rPr>
              <a:t>God has a plan for human sexuality, and His call to each of us to love as He loves is written in our bodies. We are made in God’s image and likeness, and we are meant to be self-gift to one another.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Each of these paintings portrays some aspect of the beauty, wonder, and mystery of God’s plan. </a:t>
            </a:r>
            <a:endParaRPr sz="1800">
              <a:solidFill>
                <a:srgbClr val="4A4A4A"/>
              </a:solidFill>
            </a:endParaRPr>
          </a:p>
          <a:p>
            <a:pPr marL="0" lvl="0" indent="0" algn="l" rtl="0">
              <a:spcBef>
                <a:spcPts val="1600"/>
              </a:spcBef>
              <a:spcAft>
                <a:spcPts val="1600"/>
              </a:spcAft>
              <a:buNone/>
            </a:pPr>
            <a:endParaRPr/>
          </a:p>
        </p:txBody>
      </p:sp>
      <p:sp>
        <p:nvSpPr>
          <p:cNvPr id="93" name="Google Shape;93;p1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God’s Plan</a:t>
            </a:r>
            <a:endParaRPr/>
          </a:p>
        </p:txBody>
      </p:sp>
      <p:pic>
        <p:nvPicPr>
          <p:cNvPr id="94" name="Google Shape;94;p15"/>
          <p:cNvPicPr preferRelativeResize="0"/>
          <p:nvPr/>
        </p:nvPicPr>
        <p:blipFill rotWithShape="1">
          <a:blip r:embed="rId3">
            <a:alphaModFix/>
          </a:blip>
          <a:srcRect l="26510" t="14063" r="26594" b="9589"/>
          <a:stretch/>
        </p:blipFill>
        <p:spPr>
          <a:xfrm>
            <a:off x="896175" y="1511350"/>
            <a:ext cx="3037800" cy="3091200"/>
          </a:xfrm>
          <a:prstGeom prst="rect">
            <a:avLst/>
          </a:prstGeom>
          <a:noFill/>
          <a:ln w="76200" cap="flat" cmpd="sng">
            <a:solidFill>
              <a:srgbClr val="F6F3EC"/>
            </a:solidFill>
            <a:prstDash val="solid"/>
            <a:miter lim="8000"/>
            <a:headEnd type="none" w="sm" len="sm"/>
            <a:tailEnd type="none" w="sm" len="sm"/>
          </a:ln>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God’s Plan</a:t>
            </a:r>
            <a:endParaRPr/>
          </a:p>
        </p:txBody>
      </p:sp>
      <p:sp>
        <p:nvSpPr>
          <p:cNvPr id="100" name="Google Shape;100;p1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From the very beginning, God made Himself known to us and made us a living sign of His love. </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Christ completed God’s plan for salvation by His sacrifice on the Cross and gave us a model. Therefore, we are all called to love as God loves, as Christ loved His Bride, the Church, and gave His life for the Church. </a:t>
            </a:r>
            <a:endParaRPr sz="1800">
              <a:solidFill>
                <a:srgbClr val="4A4A4A"/>
              </a:solidFill>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2: Male and Female: The Imago Dei</a:t>
            </a:r>
            <a:endParaRPr/>
          </a:p>
        </p:txBody>
      </p:sp>
      <p:sp>
        <p:nvSpPr>
          <p:cNvPr id="106" name="Google Shape;106;p17"/>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7" name="Google Shape;107;p17"/>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Imago Dei</a:t>
            </a:r>
            <a:endParaRPr/>
          </a:p>
        </p:txBody>
      </p:sp>
      <p:sp>
        <p:nvSpPr>
          <p:cNvPr id="113" name="Google Shape;113;p18"/>
          <p:cNvSpPr txBox="1">
            <a:spLocks noGrp="1"/>
          </p:cNvSpPr>
          <p:nvPr>
            <p:ph type="body" idx="1"/>
          </p:nvPr>
        </p:nvSpPr>
        <p:spPr>
          <a:xfrm>
            <a:off x="729450" y="1168050"/>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Read Genesis 1:26-27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What does it mean to be made in God’s image and likeness?</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This question is one of the most important concepts in our Christian faith. The Church Fathers referred to this concept as the imago Dei, “the image of God.” The Bible is very clear here (and in other places) that humanity is made in the imago Dei.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 answer to the question “What does it mean to be made in the imago Dei?” is essential to an authentic understanding of who we are as human beings. It is essential to understanding why we are the way we are (human nature), the meaning of life, the meaning of human sexuality, and anything else about our human existence. </a:t>
            </a:r>
            <a:endParaRPr sz="1800">
              <a:solidFill>
                <a:srgbClr val="4A4A4A"/>
              </a:solidFill>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Imago Dei</a:t>
            </a:r>
            <a:endParaRPr/>
          </a:p>
        </p:txBody>
      </p:sp>
      <p:sp>
        <p:nvSpPr>
          <p:cNvPr id="119" name="Google Shape;119;p1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To be an image of something means to be a likeness or representation of some original thing.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While God transcends or goes beyond anything that we can fully know and understand, that does not mean that we cannot know and understand something about Him.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In fact, the Bible is not silent on who God is and what He is like. It tells us a lot about who He is. Therefore, if we look at what the Bible tells us about who God is and what He is like, we can then discover who we are, made in the imago Dei. </a:t>
            </a:r>
            <a:endParaRPr sz="1800">
              <a:solidFill>
                <a:srgbClr val="4A4A4A"/>
              </a:solidFill>
            </a:endParaRP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Imago Dei</a:t>
            </a:r>
            <a:endParaRPr/>
          </a:p>
        </p:txBody>
      </p:sp>
      <p:sp>
        <p:nvSpPr>
          <p:cNvPr id="125" name="Google Shape;125;p2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God is a communion of Persons, He is Trinity, Father, Son, and Holy Spirit, and yet He is one God. Each Person of the Trinity is fully, 100 percent God but unique and distinct from the other Persons. This is the mystery of the Trinity.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John tells us in his first letter that God is love -- not that He loves but that He is love. That means at the very core of His being, in His very identity, He is love itself.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Love, then, in its greatest, most perfect expression, is the giving of oneself to another. This was demonstrated by Jesus’ sacrifice on the Cross, in which He gave His life for all. </a:t>
            </a:r>
            <a:endParaRPr sz="1800">
              <a:solidFill>
                <a:srgbClr val="4A4A4A"/>
              </a:solidFill>
            </a:endParaRP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Imago Dei</a:t>
            </a:r>
            <a:endParaRPr/>
          </a:p>
        </p:txBody>
      </p:sp>
      <p:sp>
        <p:nvSpPr>
          <p:cNvPr id="131" name="Google Shape;131;p2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Therefore, if God is love, and love is the giving of oneself to another, God, who is Trinity, contains within Himself the ability to be love that is, the Persons of the Trinity eternally give and receive love among themselves.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It is precisely this that we as human beings image. To be made in the Imago Dei is to be made in the image of love. </a:t>
            </a:r>
            <a:endParaRPr sz="1800">
              <a:solidFill>
                <a:srgbClr val="4A4A4A"/>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5"/>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Lesson 4: Society</a:t>
            </a:r>
            <a:endParaRPr/>
          </a:p>
        </p:txBody>
      </p:sp>
      <p:sp>
        <p:nvSpPr>
          <p:cNvPr id="274" name="Google Shape;274;p45"/>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Male and Female</a:t>
            </a:r>
            <a:endParaRPr/>
          </a:p>
        </p:txBody>
      </p:sp>
      <p:sp>
        <p:nvSpPr>
          <p:cNvPr id="137" name="Google Shape;137;p2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Masculinity refers to the qualities of being a male, or manliness.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Femininity refers to the qualities of being a female, or womanliness.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Masculinity (manliness) and femininity (womanliness) are essential parts of our identities. We are, at our core, male or female, and this essential truth is reflected not only in our bodies, but in the way we think, the way we respond to the world around us, and so many different aspects of being human. We automatically recognize and understand the truth of maleness and femaleness because it is so essential to our human nature.  </a:t>
            </a:r>
            <a:endParaRPr sz="1800">
              <a:solidFill>
                <a:srgbClr val="4A4A4A"/>
              </a:solidFill>
            </a:endParaRP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Male and Female</a:t>
            </a:r>
            <a:endParaRPr/>
          </a:p>
        </p:txBody>
      </p:sp>
      <p:sp>
        <p:nvSpPr>
          <p:cNvPr id="143" name="Google Shape;143;p2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Read Genesis 1:26-28 and 2:22-24.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Often this passage is misinterpreted: that since the woman was made from the man’s rib, she is somehow less than the man. This is incorrect, especially considering what Genesis 1 tells us, that both man and woman are made in God’s image.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In fact, men and women are equal to one another and are of “one flesh.” That woman is made from man’s rib is a sign of the complementary relationship between men and women. They are always a part of one another. </a:t>
            </a:r>
            <a:endParaRPr sz="1800">
              <a:solidFill>
                <a:srgbClr val="4A4A4A"/>
              </a:solidFill>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Male and Female</a:t>
            </a:r>
            <a:endParaRPr/>
          </a:p>
        </p:txBody>
      </p:sp>
      <p:sp>
        <p:nvSpPr>
          <p:cNvPr id="149" name="Google Shape;149;p2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The statement “a man leaves his father and mother and clings to his wife, and the two of them become one body” refers to marriage. In marriage, specifically the marital act, one man and one woman become one spiritual body united in marital love.  </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It is clear from Scripture that the fact that we are male and female is essential to the way in which we image God. The fact that we are male and female is an absolute essential truth about our very existence. </a:t>
            </a:r>
            <a:endParaRPr sz="1800">
              <a:solidFill>
                <a:srgbClr val="4A4A4A"/>
              </a:solidFill>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Male and Female</a:t>
            </a:r>
            <a:endParaRPr/>
          </a:p>
        </p:txBody>
      </p:sp>
      <p:sp>
        <p:nvSpPr>
          <p:cNvPr id="155" name="Google Shape;155;p2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Think about it: each and every one of us is the product of the union of a man and a woman. We would not be here today if this were not true. And each of our parents is likewise the product of the union between a man and woman, and each of their parents, and each of their parents, and so on for as long as human beings have existed (with the notable exception of our original parents, the first man and the first woman whom we call Adam and Eve).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In fact, we image God not only as individual Persons, but most perfectly as male and female in a common union (communion) of love. </a:t>
            </a:r>
            <a:endParaRPr sz="1800">
              <a:solidFill>
                <a:srgbClr val="4A4A4A"/>
              </a:solidFill>
            </a:endParaRP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Body and Soul</a:t>
            </a:r>
            <a:endParaRPr/>
          </a:p>
        </p:txBody>
      </p:sp>
      <p:sp>
        <p:nvSpPr>
          <p:cNvPr id="161" name="Google Shape;161;p2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Even though it may seem obvious, human beings are bodily creatures. We have bodies, and our bodies are an essential part of who we are. Our bodies say a lot about us. And we say a lot in and through our bodies. As human beings, we also possess a soul.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In fact, it is untrue to say that our soul is more “us” than our bodies, or that our bodies are more “us” than our souls.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truth is that the union of our body and our soul is essential to who we are, and what happens in our souls is made visible in and through our bodies. </a:t>
            </a:r>
            <a:endParaRPr sz="1800">
              <a:solidFill>
                <a:srgbClr val="4A4A4A"/>
              </a:solidFill>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Body and Soul</a:t>
            </a:r>
            <a:endParaRPr/>
          </a:p>
        </p:txBody>
      </p:sp>
      <p:sp>
        <p:nvSpPr>
          <p:cNvPr id="167" name="Google Shape;167;p2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Our bodies are so important to who we are, in fact, that we believe as Christians that we will be united with our resurrected glorified bodies at the end of time, and it is in this bodily form that we will live for eternity with God. We profess belief in this fact every time we say the Nicene Creed at Mass (“I look forward to the resurrection of the dead and the life of the world to come”) and when we say the Apostles’ Creed when we pray the Rosary (“I believe in the resurrection of the body, and life everlasting”).</a:t>
            </a:r>
            <a:endParaRPr sz="1800">
              <a:solidFill>
                <a:srgbClr val="4A4A4A"/>
              </a:solidFill>
            </a:endParaRP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 and Woman</a:t>
            </a:r>
            <a:endParaRPr/>
          </a:p>
        </p:txBody>
      </p:sp>
      <p:sp>
        <p:nvSpPr>
          <p:cNvPr id="173" name="Google Shape;173;p2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Read Genesis 2:18-24.</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 man’s first words upon seeing the woman indicate that he instantly recognizes something about her because of her body. He understands that she is like him, a person made in God’s image.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He did not recognize this fact in any of the other creatures that God made. It is only in the woman, whose body is like his, yet also unique as woman, that he finds another person made in the </a:t>
            </a:r>
            <a:r>
              <a:rPr lang="en" sz="1800" i="1">
                <a:solidFill>
                  <a:srgbClr val="4A4A4A"/>
                </a:solidFill>
              </a:rPr>
              <a:t>imago Dei</a:t>
            </a:r>
            <a:r>
              <a:rPr lang="en" sz="1800">
                <a:solidFill>
                  <a:srgbClr val="4A4A4A"/>
                </a:solidFill>
              </a:rPr>
              <a:t>. It is clear that the image of God, then, is made visible in and through the body. </a:t>
            </a:r>
            <a:endParaRPr sz="1800">
              <a:solidFill>
                <a:srgbClr val="4A4A4A"/>
              </a:solidFill>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3: Theology of the Body</a:t>
            </a:r>
            <a:endParaRPr/>
          </a:p>
        </p:txBody>
      </p:sp>
      <p:sp>
        <p:nvSpPr>
          <p:cNvPr id="179" name="Google Shape;179;p29"/>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80" name="Google Shape;180;p29"/>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Body Reveals the Invisible</a:t>
            </a:r>
            <a:endParaRPr/>
          </a:p>
        </p:txBody>
      </p:sp>
      <p:sp>
        <p:nvSpPr>
          <p:cNvPr id="186" name="Google Shape;186;p3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The body, in fact, and only the body, is capable of making visible what is invisible: the spiritual and divine. It has been created to transfer into the visible reality of the world the mystery hidden from eternity in God, and thus to be a sign of it. -</a:t>
            </a:r>
            <a:r>
              <a:rPr lang="en" sz="1800" i="1">
                <a:solidFill>
                  <a:srgbClr val="4A4A4A"/>
                </a:solidFill>
              </a:rPr>
              <a:t>Theology of the Body </a:t>
            </a:r>
            <a:r>
              <a:rPr lang="en" sz="1800">
                <a:solidFill>
                  <a:srgbClr val="4A4A4A"/>
                </a:solidFill>
              </a:rPr>
              <a:t>19:4</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In order to unlock the mystery that is God, we must deepen our understanding these truths: God is love, which is manifested in His Trinitarian nature, and that He made us, male and female, united in marriage. </a:t>
            </a:r>
            <a:endParaRPr sz="1800">
              <a:solidFill>
                <a:srgbClr val="4A4A4A"/>
              </a:solidFill>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God’s Plan for Marriage</a:t>
            </a:r>
            <a:endParaRPr/>
          </a:p>
        </p:txBody>
      </p:sp>
      <p:sp>
        <p:nvSpPr>
          <p:cNvPr id="192" name="Google Shape;192;p3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Jesus pointed us in the direction to begin our exploration of the mystery of God when He was challenged by the Pharisees about divorce. Jesus’ teaching here is hard, but nonetheless true.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Read Matthew 19:3-8.</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most important part of Jesus’ answer is the last line, “from the beginning it was not so.” Jesus wants to restore God’s plan for humanity and save us from our fallen state. In order to do so, He invites us to return to the beginning and consider God’s original plan for our lives and for marital love. </a:t>
            </a:r>
            <a:endParaRPr sz="1800">
              <a:solidFill>
                <a:srgbClr val="4A4A4A"/>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Why Do We Need Society?</a:t>
            </a:r>
            <a:endParaRPr/>
          </a:p>
        </p:txBody>
      </p:sp>
      <p:sp>
        <p:nvSpPr>
          <p:cNvPr id="280" name="Google Shape;280;p4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a:solidFill>
                  <a:srgbClr val="4A4A4A"/>
                </a:solidFill>
              </a:rPr>
              <a:t>All men are called to the same end: God himself. There is a certain resemblance between the unity of the divine persons and the fraternity that men are to establish among themselves in truth and love. Love of neighbor is inseparable from love for God.</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a:solidFill>
                  <a:srgbClr val="4A4A4A"/>
                </a:solidFill>
              </a:rPr>
              <a:t>The human person needs to live in society. Society is not for him an extraneous addition but a requirement of his nature. Through the exchange with others, mutual service and dialogue with his brethren, man develops his potential; he thus responds to his vocation. – CCC 1878-1879</a:t>
            </a:r>
            <a:endParaRPr sz="1800">
              <a:solidFill>
                <a:srgbClr val="4A4A4A"/>
              </a:solidFill>
            </a:endParaRP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God’s Plan for Marriage</a:t>
            </a:r>
            <a:endParaRPr/>
          </a:p>
        </p:txBody>
      </p:sp>
      <p:sp>
        <p:nvSpPr>
          <p:cNvPr id="198" name="Google Shape;198;p3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Jesus proposes that, for us to understand who we are now (our nature), we must consider where we came from (our origin). This understanding will lead us to know about where we are going and how to get there (our destiny).</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This is a sensitive topic to discuss. Many people today come from different family situations that may include divorce and remarriage or single parents. God still brings forth goodness and love from these families. However, this does not minimize God’s original plan for humanity and marital love, which Jesus seeks to restore in our hearts. </a:t>
            </a:r>
            <a:endParaRPr sz="1800">
              <a:solidFill>
                <a:srgbClr val="4A4A4A"/>
              </a:solidFill>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God’s Plan for Marriage</a:t>
            </a:r>
            <a:endParaRPr/>
          </a:p>
        </p:txBody>
      </p:sp>
      <p:sp>
        <p:nvSpPr>
          <p:cNvPr id="204" name="Google Shape;204;p3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In the beginning, God created mankind in a state of original innocence. We can study what this means in three ways: Original Solitude, Original Unity, and Original Nakedness. Solitude means aloneness. </a:t>
            </a:r>
            <a:endParaRPr sz="1800">
              <a:solidFill>
                <a:srgbClr val="4A4A4A"/>
              </a:solidFill>
            </a:endParaRP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4: Expressions of Love</a:t>
            </a:r>
            <a:endParaRPr/>
          </a:p>
        </p:txBody>
      </p:sp>
      <p:sp>
        <p:nvSpPr>
          <p:cNvPr id="210" name="Google Shape;210;p34"/>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11" name="Google Shape;211;p3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Love is Expressed Through Our Bodies</a:t>
            </a:r>
            <a:endParaRPr/>
          </a:p>
        </p:txBody>
      </p:sp>
      <p:sp>
        <p:nvSpPr>
          <p:cNvPr id="217" name="Google Shape;217;p35"/>
          <p:cNvSpPr txBox="1">
            <a:spLocks noGrp="1"/>
          </p:cNvSpPr>
          <p:nvPr>
            <p:ph type="body" idx="1"/>
          </p:nvPr>
        </p:nvSpPr>
        <p:spPr>
          <a:xfrm>
            <a:off x="729450" y="12708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Love, the kind of love that is a total gift of self, is expressed in and through our bodies. Notice how Jesus loved us by giving His body for us, and we receive Him, Body and Blood, Soul and Divinity in the Eucharist.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Love is more than an emotion or a spiritual experience; it is made known through the body. In fact, Jesus shows us the greatest expression of love: giving oneself completely to another, body and soul.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And He calls us to love as He loves. From the very beginning, this call to love as God loves was written in our very bodies as male and female. It is a foundational truth of human sexuality. </a:t>
            </a:r>
            <a:endParaRPr sz="1800">
              <a:solidFill>
                <a:srgbClr val="4A4A4A"/>
              </a:solidFill>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Marital Love</a:t>
            </a:r>
            <a:endParaRPr/>
          </a:p>
        </p:txBody>
      </p:sp>
      <p:sp>
        <p:nvSpPr>
          <p:cNvPr id="223" name="Google Shape;223;p3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Pope St. John Paul II called this the “spousal meaning of the body.”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The first man and the first woman came together in marital union as the first husband and the first wife. Scripture tells us that the man and woman became “one body,” in this marital union.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In other words, as an expression of love, husband and wife gave themselves to each other in bodily and spiritual union, sexual intercourse. In marital union, then, the spousal meaning of the body becomes clear: through our bodies as male and female, in how they complement each other and logically and biologically “fit” with one another, we have the capacity to respond to the calling to love as God loves, to be a self-gift to another. </a:t>
            </a:r>
            <a:endParaRPr sz="1800">
              <a:solidFill>
                <a:srgbClr val="4A4A4A"/>
              </a:solidFill>
            </a:endParaRP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Marital Love</a:t>
            </a:r>
            <a:endParaRPr/>
          </a:p>
        </p:txBody>
      </p:sp>
      <p:sp>
        <p:nvSpPr>
          <p:cNvPr id="229" name="Google Shape;229;p3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This union of man and woman is far more than a uniting of bodies. Rather, it is a gift of self, a uniting of souls, expressed through the body.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Further, in the normal course of things, the union of a husband and a wife is productive and results in new life: a child. Children are literally the product of the love shared and expressed in and through the bodies of a husband and wife. The marital union of man and women is an icon of the Trinity, a sign of God’s own life.</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Marital love is not the only way to love as God loves. Marital love is, however, the original blueprint. </a:t>
            </a:r>
            <a:endParaRPr sz="1800">
              <a:solidFill>
                <a:srgbClr val="4A4A4A"/>
              </a:solidFill>
            </a:endParaRP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Marital Love</a:t>
            </a:r>
            <a:endParaRPr/>
          </a:p>
        </p:txBody>
      </p:sp>
      <p:sp>
        <p:nvSpPr>
          <p:cNvPr id="235" name="Google Shape;235;p3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In fact, the love shared between a husband and wife and procreation are direct responses to God’s first and only command to Adam and Eve: Be fertile and multiply ll the earth and subdue it” (Genesis 1:28).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More than simply to procreate for the survival of the human species (like animals), God’s command is a call to human beings to love as God loves. </a:t>
            </a:r>
            <a:endParaRPr sz="1800">
              <a:solidFill>
                <a:srgbClr val="4A4A4A"/>
              </a:solidFill>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Love: Gift of Self</a:t>
            </a:r>
            <a:endParaRPr/>
          </a:p>
        </p:txBody>
      </p:sp>
      <p:sp>
        <p:nvSpPr>
          <p:cNvPr id="241" name="Google Shape;241;p3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While marital love is the original blueprint, we are capable of loving as God loves in our friendships and in our families; we can love the poor, the sick, and the outcast.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Some of us are not called by God to marriage, but are called to ordained and religious life as priests, sisters, brothers, and consecrated virgins.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Regardless of the vocation to which we are called, we are called to love as God loves, to make a gift of self to others. </a:t>
            </a:r>
            <a:endParaRPr sz="1800">
              <a:solidFill>
                <a:srgbClr val="4A4A4A"/>
              </a:solidFill>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Passions and Emotions</a:t>
            </a:r>
            <a:endParaRPr/>
          </a:p>
        </p:txBody>
      </p:sp>
      <p:sp>
        <p:nvSpPr>
          <p:cNvPr id="247" name="Google Shape;247;p4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Passion is sometimes used to mean to feel very strongly about something or the experience of strong love or romantic desire. Although the word has taken on these meanings in our modern world, it did not always mean that.</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A passion is an emotion. We experience all kinds of emotions, and sometimes those emotions are great experiences, sometimes they are painful experiences, and sometimes they are confusing experiences. Our emotions, however, are a natural experience of being human. Even though they are natural experiences of life, we are meant to control them using our intellect and free will. </a:t>
            </a:r>
            <a:endParaRPr sz="1800">
              <a:solidFill>
                <a:srgbClr val="4A4A4A"/>
              </a:solidFill>
            </a:endParaRP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Passions and Emotions</a:t>
            </a:r>
            <a:endParaRPr/>
          </a:p>
        </p:txBody>
      </p:sp>
      <p:sp>
        <p:nvSpPr>
          <p:cNvPr id="253" name="Google Shape;253;p4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Feelings (passions or emotions) are natural and are not sinful. What matters is how we respond to our feelings and how we use them. Then, and only then, can feelings become morally good or morally sinful.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 “Sexual feeling” can refer to any number of emotions (passions) related to our sexual identity. Our sexuality is about more than just sexual intercourse and is fundamentally rooted in our masculinity and femininity as human beings made in God’s image.		</a:t>
            </a:r>
            <a:endParaRPr sz="1800">
              <a:solidFill>
                <a:srgbClr val="4A4A4A"/>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Why Do We Need Society?</a:t>
            </a:r>
            <a:endParaRPr/>
          </a:p>
        </p:txBody>
      </p:sp>
      <p:sp>
        <p:nvSpPr>
          <p:cNvPr id="286" name="Google Shape;286;p47"/>
          <p:cNvSpPr txBox="1">
            <a:spLocks noGrp="1"/>
          </p:cNvSpPr>
          <p:nvPr>
            <p:ph type="body" idx="1"/>
          </p:nvPr>
        </p:nvSpPr>
        <p:spPr>
          <a:xfrm>
            <a:off x="729450" y="1240675"/>
            <a:ext cx="792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A society is a group of persons bound together organically by a principle of unity that goes beyond each one of them.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For example, think of a group of men who belong to a construction company called on to rebuild after the destruction of the World Trade Center in New York City. They are called to do something that is “bigger” than them. In fact, what they are called to do is bigger than the sum of them as well.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When we come together for a mutual goal, we can accomplish much more than we could if we were alone. We are all called to give to society in our own unique ways. Everyone has special gifts and talents to offer. </a:t>
            </a:r>
            <a:endParaRPr sz="1800">
              <a:solidFill>
                <a:srgbClr val="4A4A4A"/>
              </a:solidFill>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Passions and Emotions</a:t>
            </a:r>
            <a:endParaRPr/>
          </a:p>
        </p:txBody>
      </p:sp>
      <p:sp>
        <p:nvSpPr>
          <p:cNvPr id="259" name="Google Shape;259;p4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Lora"/>
              <a:buChar char="❏"/>
            </a:pPr>
            <a:r>
              <a:rPr lang="en" sz="1800">
                <a:solidFill>
                  <a:srgbClr val="4A4A4A"/>
                </a:solidFill>
              </a:rPr>
              <a:t>Sexual feelings, like any other emotion, are amoral. They are neither morally good nor morally bad. Also like any other emotion, it is what we do with the feelings, directed by our intellect and moved by our free will, that can cause them to take on a morally good or morally bad quality.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We experience all sorts of emotions (feelings, passions) surrounding our sexuality. Particularly during adolescence, these can be confusing and sometimes difficult to process, sometimes even causing us to feel ashamed for having these feelings. </a:t>
            </a:r>
            <a:endParaRPr sz="1800">
              <a:solidFill>
                <a:srgbClr val="4A4A4A"/>
              </a:solidFill>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Passions and Emotions</a:t>
            </a:r>
            <a:endParaRPr/>
          </a:p>
        </p:txBody>
      </p:sp>
      <p:sp>
        <p:nvSpPr>
          <p:cNvPr id="265" name="Google Shape;265;p4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Lora"/>
              <a:buChar char="❏"/>
            </a:pPr>
            <a:r>
              <a:rPr lang="en" sz="1800">
                <a:solidFill>
                  <a:srgbClr val="4A4A4A"/>
                </a:solidFill>
              </a:rPr>
              <a:t>Sexual feelings, like any other emotion, are amoral. They are neither morally good nor morally bad. Also like any other emotion, it is what we do with the feelings, directed by our intellect and moved by our free will, that can cause them to take on a morally good or morally bad quality.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We experience all sorts of emotions (feelings, passions) surrounding our sexuality. Particularly during adolescence, these can be confusing and sometimes difficult to process, sometimes even causing us to feel ashamed for having these feelings. </a:t>
            </a:r>
            <a:endParaRPr sz="1800">
              <a:solidFill>
                <a:srgbClr val="4A4A4A"/>
              </a:solidFill>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Passions and Emotions</a:t>
            </a:r>
            <a:endParaRPr/>
          </a:p>
        </p:txBody>
      </p:sp>
      <p:sp>
        <p:nvSpPr>
          <p:cNvPr id="271" name="Google Shape;271;p4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t>W</a:t>
            </a:r>
            <a:r>
              <a:rPr lang="en" sz="1800">
                <a:solidFill>
                  <a:srgbClr val="4A4A4A"/>
                </a:solidFill>
              </a:rPr>
              <a:t>hile sexual feelings may lead a person to desire physical intimacy with another person, anything short of engaging in physical intimacy in the context of marriage falls short of the purpose of sexuality.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Ultimately, sexual activity outside of marriage between</a:t>
            </a:r>
            <a:r>
              <a:rPr lang="en" sz="1800"/>
              <a:t> </a:t>
            </a:r>
            <a:r>
              <a:rPr lang="en" sz="1800">
                <a:solidFill>
                  <a:srgbClr val="4A4A4A"/>
                </a:solidFill>
              </a:rPr>
              <a:t>a man and woman disrespects the dignity of both persons who are made in God’s image. It is lacking the permanent commitment necessary to be a true expression of love and a full sign of God, who is love.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Therefore, we are called to control our sexual feelings and reserve sexual acts for the context of marriage, in order to make our sexuality a true and full gift to our spouses.</a:t>
            </a:r>
            <a:endParaRPr sz="1800">
              <a:solidFill>
                <a:srgbClr val="4A4A4A"/>
              </a:solidFill>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Self-Mastery</a:t>
            </a:r>
            <a:endParaRPr/>
          </a:p>
        </p:txBody>
      </p:sp>
      <p:sp>
        <p:nvSpPr>
          <p:cNvPr id="277" name="Google Shape;277;p45"/>
          <p:cNvSpPr txBox="1">
            <a:spLocks noGrp="1"/>
          </p:cNvSpPr>
          <p:nvPr>
            <p:ph type="body" idx="1"/>
          </p:nvPr>
        </p:nvSpPr>
        <p:spPr>
          <a:xfrm>
            <a:off x="729450" y="13128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As human beings, we are always in a state of becoming. That is, we are always growing, improving, moving toward an end point. We will never, in this earthly life, reach a moment where we will stop and say, “That’s it; I’m done! I am the ‘me’ that I am supposed to be.”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t>“</a:t>
            </a:r>
            <a:r>
              <a:rPr lang="en" sz="1800">
                <a:solidFill>
                  <a:srgbClr val="4A4A4A"/>
                </a:solidFill>
              </a:rPr>
              <a:t>Self-mastery is a long and exacting work. One can never consider it acquired once and</a:t>
            </a:r>
            <a:r>
              <a:rPr lang="en" sz="1800"/>
              <a:t> </a:t>
            </a:r>
            <a:r>
              <a:rPr lang="en" sz="1800">
                <a:solidFill>
                  <a:srgbClr val="4A4A4A"/>
                </a:solidFill>
              </a:rPr>
              <a:t>for all. It presupposes renewed effort at all stages of life. The effort required can be more intense in certain periods, such as when the personality is being formed during childhood and adolescence.</a:t>
            </a:r>
            <a:r>
              <a:rPr lang="en" sz="1800"/>
              <a:t>” -CCC 2342</a:t>
            </a:r>
            <a:r>
              <a:rPr lang="en" sz="1800">
                <a:solidFill>
                  <a:srgbClr val="4A4A4A"/>
                </a:solidFill>
              </a:rPr>
              <a: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“Self-mastery” refers to the process of</a:t>
            </a:r>
            <a:r>
              <a:rPr lang="en" sz="1800"/>
              <a:t> </a:t>
            </a:r>
            <a:r>
              <a:rPr lang="en" sz="1800">
                <a:solidFill>
                  <a:srgbClr val="4A4A4A"/>
                </a:solidFill>
              </a:rPr>
              <a:t>perfecting ourselves according to God’s plan. </a:t>
            </a:r>
            <a:endParaRPr sz="1800">
              <a:solidFill>
                <a:srgbClr val="4A4A4A"/>
              </a:solidFill>
            </a:endParaRP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Self-Mastery</a:t>
            </a:r>
            <a:endParaRPr/>
          </a:p>
        </p:txBody>
      </p:sp>
      <p:sp>
        <p:nvSpPr>
          <p:cNvPr id="283" name="Google Shape;283;p46"/>
          <p:cNvSpPr txBox="1">
            <a:spLocks noGrp="1"/>
          </p:cNvSpPr>
          <p:nvPr>
            <p:ph type="body" idx="1"/>
          </p:nvPr>
        </p:nvSpPr>
        <p:spPr>
          <a:xfrm>
            <a:off x="729450" y="13128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Childhood and especially adolescence are periods of great change</a:t>
            </a:r>
            <a:r>
              <a:rPr lang="en" sz="1800"/>
              <a:t> </a:t>
            </a:r>
            <a:r>
              <a:rPr lang="en" sz="1800">
                <a:solidFill>
                  <a:srgbClr val="4A4A4A"/>
                </a:solidFill>
              </a:rPr>
              <a:t>in our lives (puberty, school, relationships, family, and so forth). During adolescence, we grow into who we will become as adults, beginning to shape major parts of our personalities. Our bodies change and grow, and we experience new and different emotions, some that are dif</a:t>
            </a:r>
            <a:r>
              <a:rPr lang="en" sz="1800"/>
              <a:t>fi</a:t>
            </a:r>
            <a:r>
              <a:rPr lang="en" sz="1800">
                <a:solidFill>
                  <a:srgbClr val="4A4A4A"/>
                </a:solidFill>
              </a:rPr>
              <a:t>cult and confusing.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Our teenage years can be a dif</a:t>
            </a:r>
            <a:r>
              <a:rPr lang="en" sz="1800"/>
              <a:t>fi</a:t>
            </a:r>
            <a:r>
              <a:rPr lang="en" sz="1800">
                <a:solidFill>
                  <a:srgbClr val="4A4A4A"/>
                </a:solidFill>
              </a:rPr>
              <a:t>cult time in our lives as we navigate all the various challenges that come our way and learn how to be the persons God wants us to be. </a:t>
            </a:r>
            <a:endParaRPr sz="1800">
              <a:solidFill>
                <a:srgbClr val="4A4A4A"/>
              </a:solidFill>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7"/>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5: The Sacrament of Marriage</a:t>
            </a:r>
            <a:endParaRPr/>
          </a:p>
        </p:txBody>
      </p:sp>
      <p:sp>
        <p:nvSpPr>
          <p:cNvPr id="289" name="Google Shape;289;p47"/>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90" name="Google Shape;290;p47"/>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Marriage</a:t>
            </a:r>
            <a:endParaRPr/>
          </a:p>
        </p:txBody>
      </p:sp>
      <p:sp>
        <p:nvSpPr>
          <p:cNvPr id="296" name="Google Shape;296;p48"/>
          <p:cNvSpPr txBox="1">
            <a:spLocks noGrp="1"/>
          </p:cNvSpPr>
          <p:nvPr>
            <p:ph type="body" idx="1"/>
          </p:nvPr>
        </p:nvSpPr>
        <p:spPr>
          <a:xfrm>
            <a:off x="729450" y="13319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There is something essential about marriage to human nature and, whether we understand it or not, we somehow automatically recognize this fundamental truth in our celebrations of marriage. We celebrate the coming together of a man and woman to cooperate with God’s grace and begin a new family as a sign for His love for us.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Marriage is the primordial sacrament, or the first and fundamental sacrament. In other words, as we have been learning, the union of one man and one woman in a free, faithful, fruitful, and indissoluble union is an integral part of human nature that has been inscribed in the complementarity of the male and female bodies and the human soul from our origins. </a:t>
            </a:r>
            <a:endParaRPr sz="1800">
              <a:solidFill>
                <a:srgbClr val="4A4A4A"/>
              </a:solidFill>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Marriage</a:t>
            </a:r>
            <a:endParaRPr/>
          </a:p>
        </p:txBody>
      </p:sp>
      <p:sp>
        <p:nvSpPr>
          <p:cNvPr id="302" name="Google Shape;302;p4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The marriage covenant, by which a man and a woman form with each other an intimate communion of life and love, has been founded and endowed with its own special laws by the Creator. By its very nature it is ordered to the good of the couple, as well as to the generation and education of children. Christ the Lord raised marriage between the baptized to the dignity of a sacrament. -CCC 1660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Marriage is described as a covenant. A covenant is a permanent bond of family relationship. </a:t>
            </a:r>
            <a:endParaRPr sz="1800">
              <a:solidFill>
                <a:srgbClr val="4A4A4A"/>
              </a:solidFill>
            </a:endParaRP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Purposes and Goods of Marriage</a:t>
            </a:r>
            <a:endParaRPr/>
          </a:p>
        </p:txBody>
      </p:sp>
      <p:sp>
        <p:nvSpPr>
          <p:cNvPr id="308" name="Google Shape;308;p5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The two purposes of marriage are essential for a marriage to be a marriage. In fact, anything that prevents or diminishes these purposes is contrary to God’s plan for marriage.</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Unitive Purpose — The good of the couple.</a:t>
            </a:r>
            <a:endParaRPr sz="1800">
              <a:solidFill>
                <a:srgbClr val="4A4A4A"/>
              </a:solidFill>
            </a:endParaRPr>
          </a:p>
          <a:p>
            <a:pPr marL="914400" lvl="1" indent="-342900" algn="l" rtl="0">
              <a:spcBef>
                <a:spcPts val="0"/>
              </a:spcBef>
              <a:spcAft>
                <a:spcPts val="0"/>
              </a:spcAft>
              <a:buClr>
                <a:srgbClr val="CC7B16"/>
              </a:buClr>
              <a:buSzPts val="1800"/>
              <a:buFont typeface="Arimo"/>
              <a:buChar char="❏"/>
            </a:pPr>
            <a:r>
              <a:rPr lang="en" sz="1800">
                <a:solidFill>
                  <a:srgbClr val="4A4A4A"/>
                </a:solidFill>
              </a:rPr>
              <a:t>Procreative Purpose — The generation (procreation) and education of children.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God’s love for us has four components, or parts: it is free, total and self-giving, faithful, and fruitful.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Human love, particularly the love shared between spouses in marriage, or marital love, is a reflection of how God loves. There is no love apart from God.</a:t>
            </a:r>
            <a:endParaRPr sz="1800">
              <a:solidFill>
                <a:srgbClr val="4A4A4A"/>
              </a:solidFill>
            </a:endParaRP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God is Love</a:t>
            </a:r>
            <a:endParaRPr/>
          </a:p>
        </p:txBody>
      </p:sp>
      <p:sp>
        <p:nvSpPr>
          <p:cNvPr id="314" name="Google Shape;314;p5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1 John 4:8 tells us, “Whoever is without love does not know God, for God is love.”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 opposite of this statement is true as well: “Whoever knows love knows God, for God is love.” The characteristics of marital love are also known as the “Goods of Marriage.” </a:t>
            </a:r>
            <a:endParaRPr sz="1800">
              <a:solidFill>
                <a:srgbClr val="4A4A4A"/>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Why Do We Need Society?</a:t>
            </a:r>
            <a:endParaRPr/>
          </a:p>
        </p:txBody>
      </p:sp>
      <p:sp>
        <p:nvSpPr>
          <p:cNvPr id="292" name="Google Shape;292;p4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Ideally, society develops positive qualities in a person and helps him to grow in self-initiative and responsibility. Although we do not always see this in our world today, society ought to help guarantee man his rights.</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Each community is defined by its purpose and therefore obeys certain “rules” of that society. For example, if you join the basketball team, you are expected to show up at all practices and games. If you are late to practice, the coach might have you run laps. If you don’t follow the rules of double dribbling or physical contact in a game, you might get kicked out of the game by the referee. </a:t>
            </a:r>
            <a:endParaRPr sz="1800">
              <a:solidFill>
                <a:srgbClr val="4A4A4A"/>
              </a:solidFill>
            </a:endParaRP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2"/>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6: Offenses against Chastity and Marital Love, Part 1</a:t>
            </a:r>
            <a:endParaRPr/>
          </a:p>
        </p:txBody>
      </p:sp>
      <p:sp>
        <p:nvSpPr>
          <p:cNvPr id="320" name="Google Shape;320;p52"/>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21" name="Google Shape;321;p52"/>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Chastity</a:t>
            </a:r>
            <a:endParaRPr/>
          </a:p>
        </p:txBody>
      </p:sp>
      <p:sp>
        <p:nvSpPr>
          <p:cNvPr id="327" name="Google Shape;327;p5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Chastity is the successful integration of sexuality within us that requires us to manage our feelings and our bodies together in the way that God intended. In other words, self-control of our bodies and our sexual feelings.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While each is called to cultivate chastity according to his or her state of life, there are clear offenses against chastity and married love that are true for everyone.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Offenses against chastity and married love diminish the meaning of human sexuality and disrespect the dignity of both men and women. </a:t>
            </a:r>
            <a:endParaRPr sz="1800">
              <a:solidFill>
                <a:srgbClr val="4A4A4A"/>
              </a:solidFill>
            </a:endParaRP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Offenses to Chastity and Marital Love</a:t>
            </a:r>
            <a:endParaRPr/>
          </a:p>
        </p:txBody>
      </p:sp>
      <p:sp>
        <p:nvSpPr>
          <p:cNvPr id="333" name="Google Shape;333;p5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Char char="❏"/>
            </a:pPr>
            <a:r>
              <a:rPr lang="en" sz="1800">
                <a:solidFill>
                  <a:srgbClr val="4A4A4A"/>
                </a:solidFill>
              </a:rPr>
              <a:t>As you learn about the offenses to chastity, remember that in no way are these handouts meant to hurt or condemn anyone. Rather, they are meant to educate and inform, and bring into the light of God’s grace certain sexual sins that are prevalent in our culture and that are especially tempting.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Ultimately, the Church’s teachings on human sexuality that you will learn are what logically and faithfully follow from these six essential truths that we accept (the two purposes of marriage and the four goods of marriage).</a:t>
            </a:r>
            <a:endParaRPr sz="1800">
              <a:solidFill>
                <a:srgbClr val="4A4A4A"/>
              </a:solidFill>
            </a:endParaRP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Offenses to Chastity and Marital Love</a:t>
            </a:r>
            <a:endParaRPr/>
          </a:p>
        </p:txBody>
      </p:sp>
      <p:sp>
        <p:nvSpPr>
          <p:cNvPr id="339" name="Google Shape;339;p5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Char char="❏"/>
            </a:pPr>
            <a:r>
              <a:rPr lang="en" sz="1800">
                <a:solidFill>
                  <a:srgbClr val="4A4A4A"/>
                </a:solidFill>
              </a:rPr>
              <a:t>As you begin to consider different offenses against chastity and married love, it is important to keep in mind the two purposes of marriage and the goods of marriage. These truths will provide the framework from which to understand why these offenses against chastity and married love are disordered.</a:t>
            </a:r>
            <a:endParaRPr sz="1800">
              <a:solidFill>
                <a:srgbClr val="4A4A4A"/>
              </a:solidFill>
            </a:endParaRP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6"/>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7: Offenses against Chastity and Marital Love, Part 2</a:t>
            </a:r>
            <a:endParaRPr/>
          </a:p>
        </p:txBody>
      </p:sp>
      <p:sp>
        <p:nvSpPr>
          <p:cNvPr id="345" name="Google Shape;345;p56"/>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46" name="Google Shape;346;p56"/>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Pregnancy, A Miracle of God</a:t>
            </a:r>
            <a:endParaRPr/>
          </a:p>
        </p:txBody>
      </p:sp>
      <p:sp>
        <p:nvSpPr>
          <p:cNvPr id="352" name="Google Shape;352;p57"/>
          <p:cNvSpPr txBox="1">
            <a:spLocks noGrp="1"/>
          </p:cNvSpPr>
          <p:nvPr>
            <p:ph type="body" idx="1"/>
          </p:nvPr>
        </p:nvSpPr>
        <p:spPr>
          <a:xfrm>
            <a:off x="729450" y="1333300"/>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God is merciful, and all persons must be treated with charity and respect.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God’s mercy extends to all people, including those who have used contraception. Despite the fact that our culture has falsely normalized the use of contraception, the Church invites everyone to experience the fullness of the truth of human sexuality.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t>Read </a:t>
            </a:r>
            <a:r>
              <a:rPr lang="en" sz="1800">
                <a:solidFill>
                  <a:srgbClr val="4A4A4A"/>
                </a:solidFill>
              </a:rPr>
              <a:t>Luke 1:39-45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t>E</a:t>
            </a:r>
            <a:r>
              <a:rPr lang="en" sz="1800">
                <a:solidFill>
                  <a:srgbClr val="4A4A4A"/>
                </a:solidFill>
              </a:rPr>
              <a:t>arlier in this chapter of Luke’s Gospel, we are told that Elizabeth was barren, meaning she could not have children, and was now too old. Her faith, and the faith and prayers of her husband resulted in a miraculous pregnancy. </a:t>
            </a:r>
            <a:endParaRPr sz="1800">
              <a:solidFill>
                <a:srgbClr val="4A4A4A"/>
              </a:solidFill>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Pregnancy, A Miracle of God</a:t>
            </a:r>
            <a:endParaRPr/>
          </a:p>
        </p:txBody>
      </p:sp>
      <p:sp>
        <p:nvSpPr>
          <p:cNvPr id="358" name="Google Shape;358;p5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Her child would be John the Baptist, the cousin of Jesus. This Gospel tells us that the gift of children should bring joy to our lives. New life should be celebrated and valued, as we see Mary journey to share Elizabeth’s</a:t>
            </a:r>
            <a:r>
              <a:rPr lang="en" sz="1800"/>
              <a:t> </a:t>
            </a:r>
            <a:r>
              <a:rPr lang="en" sz="1800">
                <a:solidFill>
                  <a:srgbClr val="4A4A4A"/>
                </a:solidFill>
              </a:rPr>
              <a:t>joy over her pregnancy and to share her own good news of becoming pregnant with the Son of God.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We can understand that each new pregnancy is, in a way, a miracle of God. It is a cooperation with His grace and love on the part of spouses, through the love they share and in submission to God’s will for us.  							</a:t>
            </a:r>
            <a:endParaRPr sz="1800">
              <a:solidFill>
                <a:srgbClr val="4A4A4A"/>
              </a:solidFill>
            </a:endParaRP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Pregnancy, A Miracle of God</a:t>
            </a:r>
            <a:endParaRPr/>
          </a:p>
        </p:txBody>
      </p:sp>
      <p:sp>
        <p:nvSpPr>
          <p:cNvPr id="364" name="Google Shape;364;p5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God’s mercy extends to all people, including those women and their partners who have sought abortions. Women who have had abortions have been betrayed by the culture, and should be treated with compassion and not with harsh judgment. </a:t>
            </a:r>
            <a:endParaRPr sz="1800">
              <a:solidFill>
                <a:srgbClr val="4A4A4A"/>
              </a:solidFill>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0"/>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8: Friendship and Protecting Against Lust</a:t>
            </a:r>
            <a:endParaRPr/>
          </a:p>
        </p:txBody>
      </p:sp>
      <p:sp>
        <p:nvSpPr>
          <p:cNvPr id="370" name="Google Shape;370;p60"/>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71" name="Google Shape;371;p60"/>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Friendship and Marriage</a:t>
            </a:r>
            <a:endParaRPr/>
          </a:p>
        </p:txBody>
      </p:sp>
      <p:sp>
        <p:nvSpPr>
          <p:cNvPr id="377" name="Google Shape;377;p61"/>
          <p:cNvSpPr txBox="1">
            <a:spLocks noGrp="1"/>
          </p:cNvSpPr>
          <p:nvPr>
            <p:ph type="body" idx="1"/>
          </p:nvPr>
        </p:nvSpPr>
        <p:spPr>
          <a:xfrm>
            <a:off x="729450" y="12708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Friendship is a relationship between two or more people brought together for a common reason or purpose.</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Marriage and dating relationships are fundamentally friendships. It is in friendships that we first learn to love and respect others and to receive love and respect from others.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This is particularly true of adolescents. In fact, it is appropriate for adolescents to foster the love expressed in friendship as good preparation for the intimate sharing of life and love in marriage.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Sexual activity is morally wrong outside of the context of marriage. Thus, sexual activity is inappropriate for adolescents. True love requires us to respect this fact.</a:t>
            </a:r>
            <a:endParaRPr sz="1800">
              <a:solidFill>
                <a:srgbClr val="4A4A4A"/>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Living in Society</a:t>
            </a:r>
            <a:endParaRPr/>
          </a:p>
        </p:txBody>
      </p:sp>
      <p:sp>
        <p:nvSpPr>
          <p:cNvPr id="298" name="Google Shape;298;p4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68300" rtl="0">
              <a:spcBef>
                <a:spcPts val="0"/>
              </a:spcBef>
              <a:spcAft>
                <a:spcPts val="0"/>
              </a:spcAft>
              <a:buClr>
                <a:srgbClr val="CC7B16"/>
              </a:buClr>
              <a:buSzPts val="2200"/>
              <a:buChar char="❏"/>
            </a:pPr>
            <a:r>
              <a:rPr lang="en" sz="2200">
                <a:solidFill>
                  <a:srgbClr val="4A4A4A"/>
                </a:solidFill>
              </a:rPr>
              <a:t>The principle of solidarity (or “social charity” or “friendship”) is a direct demand of human and Christian brotherhood. We all have the same origin. We are all made in the image and likeness of God. This origin brings us together as a society of people sealed by the sacrifice of Christ. 					</a:t>
            </a:r>
            <a:endParaRPr sz="2200">
              <a:solidFill>
                <a:srgbClr val="4A4A4A"/>
              </a:solidFill>
            </a:endParaRPr>
          </a:p>
          <a:p>
            <a:pPr marL="457200" lvl="0" indent="-368300" rtl="0">
              <a:spcBef>
                <a:spcPts val="0"/>
              </a:spcBef>
              <a:spcAft>
                <a:spcPts val="0"/>
              </a:spcAft>
              <a:buClr>
                <a:srgbClr val="CC7B16"/>
              </a:buClr>
              <a:buSzPts val="2200"/>
              <a:buChar char="❏"/>
            </a:pPr>
            <a:r>
              <a:rPr lang="en" sz="2200">
                <a:solidFill>
                  <a:srgbClr val="4A4A4A"/>
                </a:solidFill>
              </a:rPr>
              <a:t>Solidarity is made known by the distribution of material and spiritual goods. </a:t>
            </a:r>
            <a:endParaRPr sz="2200">
              <a:solidFill>
                <a:srgbClr val="4A4A4A"/>
              </a:solidFill>
            </a:endParaRP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Friendship and Marriage</a:t>
            </a:r>
            <a:endParaRPr/>
          </a:p>
        </p:txBody>
      </p:sp>
      <p:sp>
        <p:nvSpPr>
          <p:cNvPr id="383" name="Google Shape;383;p62"/>
          <p:cNvSpPr txBox="1">
            <a:spLocks noGrp="1"/>
          </p:cNvSpPr>
          <p:nvPr>
            <p:ph type="body" idx="1"/>
          </p:nvPr>
        </p:nvSpPr>
        <p:spPr>
          <a:xfrm>
            <a:off x="729450" y="1270900"/>
            <a:ext cx="7946100" cy="36981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CC7B16"/>
              </a:buClr>
              <a:buSzPts val="1700"/>
              <a:buFont typeface="Arial"/>
              <a:buChar char="❏"/>
            </a:pPr>
            <a:r>
              <a:rPr lang="en" sz="1700">
                <a:solidFill>
                  <a:srgbClr val="4A4A4A"/>
                </a:solidFill>
              </a:rPr>
              <a:t>Saying no to sexual intercourse before marriage will not lessen genuine love, but will help that love blossom into the commitment of marriage. Adolescents should focus on developing good, holy friendships with both boys and girls. Friendship can help us grow and mature in our understanding of chastity and true love. </a:t>
            </a:r>
            <a:endParaRPr sz="1700">
              <a:solidFill>
                <a:srgbClr val="4A4A4A"/>
              </a:solidFill>
            </a:endParaRPr>
          </a:p>
          <a:p>
            <a:pPr marL="457200" lvl="0" indent="-336550" algn="l" rtl="0">
              <a:spcBef>
                <a:spcPts val="0"/>
              </a:spcBef>
              <a:spcAft>
                <a:spcPts val="0"/>
              </a:spcAft>
              <a:buClr>
                <a:srgbClr val="CC7B16"/>
              </a:buClr>
              <a:buSzPts val="1700"/>
              <a:buFont typeface="Arial"/>
              <a:buChar char="❏"/>
            </a:pPr>
            <a:r>
              <a:rPr lang="en" sz="1700">
                <a:solidFill>
                  <a:srgbClr val="4A4A4A"/>
                </a:solidFill>
              </a:rPr>
              <a:t>The virtue of chastity blossoms in friendship. It shows the disciple how to follow and imitate him who has chosen us as his friends, who has given himself totally to us and allows us to participate in his divine estate. Chastity is a promise of immortality. Chastity is expressed notably in friendship with one’s neighbor. Whether it develops between persons of the same or opposite sex, friendship represents a great good for all. It leads to spiritual communion. -CCC 2347</a:t>
            </a:r>
            <a:endParaRPr sz="1700">
              <a:solidFill>
                <a:srgbClr val="4A4A4A"/>
              </a:solidFill>
            </a:endParaRP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Friendship and Marriage</a:t>
            </a:r>
            <a:endParaRPr/>
          </a:p>
        </p:txBody>
      </p:sp>
      <p:sp>
        <p:nvSpPr>
          <p:cNvPr id="389" name="Google Shape;389;p6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Human beings were created to be social beings. God said, “It is not good for the man to be alone.” So, where there was one human being, God made two, and everything that God makes is good. Thus, the social nature of man is inherently good.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We are made to be in relationship with each other and called to love as God loves. Married love is the blueprint for love, it is most definitely not the only way to love as God loves. We respond to God’s call to love first in friendships. </a:t>
            </a:r>
            <a:endParaRPr sz="1800">
              <a:solidFill>
                <a:srgbClr val="4A4A4A"/>
              </a:solidFill>
            </a:endParaRP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Friendship and Marriage</a:t>
            </a:r>
            <a:endParaRPr/>
          </a:p>
        </p:txBody>
      </p:sp>
      <p:sp>
        <p:nvSpPr>
          <p:cNvPr id="395" name="Google Shape;395;p6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Read John 15:11-13.</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Jesus doesn’t just suggest that we love as He loves. He commands it. In fact, anytime we give of ourselves to another, lay our lives down for a friend, so to speak, we are responding to God’s call to love! </a:t>
            </a:r>
            <a:endParaRPr sz="1800">
              <a:solidFill>
                <a:srgbClr val="4A4A4A"/>
              </a:solidFill>
            </a:endParaRPr>
          </a:p>
          <a:p>
            <a:pPr marL="457200" lvl="0" indent="-342900" algn="l" rtl="0">
              <a:spcBef>
                <a:spcPts val="0"/>
              </a:spcBef>
              <a:spcAft>
                <a:spcPts val="0"/>
              </a:spcAft>
              <a:buClr>
                <a:srgbClr val="CC7B16"/>
              </a:buClr>
              <a:buSzPts val="1800"/>
              <a:buFont typeface="Arial"/>
              <a:buChar char="❏"/>
            </a:pPr>
            <a:r>
              <a:rPr lang="en" sz="1800">
                <a:solidFill>
                  <a:srgbClr val="4A4A4A"/>
                </a:solidFill>
              </a:rPr>
              <a:t>There are three types of friendship, according to the ancient Greek philosopher Aristotle, and they ultimately come to the same conclusion as Christ about the greatest form of love and friendship.</a:t>
            </a:r>
            <a:endParaRPr sz="1800">
              <a:solidFill>
                <a:srgbClr val="4A4A4A"/>
              </a:solidFill>
            </a:endParaRP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Friendship and Sexual Feelings</a:t>
            </a:r>
            <a:endParaRPr/>
          </a:p>
        </p:txBody>
      </p:sp>
      <p:sp>
        <p:nvSpPr>
          <p:cNvPr id="401" name="Google Shape;401;p6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al"/>
              <a:buChar char="❏"/>
            </a:pPr>
            <a:r>
              <a:rPr lang="en" sz="1800">
                <a:solidFill>
                  <a:srgbClr val="4A4A4A"/>
                </a:solidFill>
              </a:rPr>
              <a:t>While we have all different types of friendships and it is not necessarily a bad thing to derive usefulness or pleasure from a friendship (as long as that usefulness and pleasure is in line with what is true and morally good), we should always strive to love and respect others for who they are as persons made in God’s image and likeness and not simply because of what they can do for us.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As adolescents, when we foster different friendships, sometimes those friendships with members of the opposite sex bring about romantic feelings. We find ourselves “liking” the other person in a romantic way, or in a way that is different from other friendships. </a:t>
            </a:r>
            <a:endParaRPr sz="1800">
              <a:solidFill>
                <a:srgbClr val="4A4A4A"/>
              </a:solidFill>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Friendship and Sexual Feelings</a:t>
            </a:r>
            <a:endParaRPr/>
          </a:p>
        </p:txBody>
      </p:sp>
      <p:sp>
        <p:nvSpPr>
          <p:cNvPr id="407" name="Google Shape;407;p6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Sometimes we find ourselves experiencing sexual feelings as well. Romantic and sexual feelings are just that, feelings (emotions, passions) and as such are neither morally good nor morally bad. In fact, they serve to remind us of the goodness of marital love and to direct us toward married life and the generation of children.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This is the fundamental truth about human sexuality that is written into our very bodies as male and female. Also recall that while feelings themselves are amoral, what we do with our feelings can give them a morally good or morally evil quality. </a:t>
            </a:r>
            <a:endParaRPr sz="1800">
              <a:solidFill>
                <a:srgbClr val="4A4A4A"/>
              </a:solidFill>
            </a:endParaRP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Lust</a:t>
            </a:r>
            <a:endParaRPr/>
          </a:p>
        </p:txBody>
      </p:sp>
      <p:sp>
        <p:nvSpPr>
          <p:cNvPr id="413" name="Google Shape;413;p6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Lust is the disordered desire for or inordinate enjoyment of sexual pleasure. Sexual pleasure is morally disordered when sought for itself, isolated from its procreative and unitive purposes. In other words, lust is what happens when we allow sexual feelings to control us and we completely separate the goods of marital love from the natural pleasure of sexuality in the context of marriage. </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Love is self-giving. It seeks the good of the other person without condition. Lust, on the other hand, is self-taking. It seeks sexual pleasure from the other person. The other person becomes a means to an end, an object of pleasure.</a:t>
            </a:r>
            <a:endParaRPr sz="1800">
              <a:solidFill>
                <a:srgbClr val="4A4A4A"/>
              </a:solidFill>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Lust</a:t>
            </a:r>
            <a:endParaRPr/>
          </a:p>
        </p:txBody>
      </p:sp>
      <p:sp>
        <p:nvSpPr>
          <p:cNvPr id="419" name="Google Shape;419;p6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Font typeface="Arimo"/>
              <a:buChar char="❏"/>
            </a:pPr>
            <a:r>
              <a:rPr lang="en" sz="1800">
                <a:solidFill>
                  <a:srgbClr val="4A4A4A"/>
                </a:solidFill>
              </a:rPr>
              <a:t>Read Matthew 5:27-28. </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While Jesus specifically refers to a man looking at a woman with lust, the same is equally true for a woman who looks at a man with lust.</a:t>
            </a:r>
            <a:endParaRPr sz="1800">
              <a:solidFill>
                <a:srgbClr val="4A4A4A"/>
              </a:solidFill>
            </a:endParaRPr>
          </a:p>
          <a:p>
            <a:pPr marL="457200" lvl="0" indent="-342900" algn="l" rtl="0">
              <a:spcBef>
                <a:spcPts val="0"/>
              </a:spcBef>
              <a:spcAft>
                <a:spcPts val="0"/>
              </a:spcAft>
              <a:buClr>
                <a:srgbClr val="CC7B16"/>
              </a:buClr>
              <a:buSzPts val="1800"/>
              <a:buFont typeface="Arimo"/>
              <a:buChar char="❏"/>
            </a:pPr>
            <a:r>
              <a:rPr lang="en" sz="1800">
                <a:solidFill>
                  <a:srgbClr val="4A4A4A"/>
                </a:solidFill>
              </a:rPr>
              <a:t>We must protect ourselves against the dangers of lust in our friendships, in our dating relationships, and in marriage. We must guard our hearts and our eyes against allowing lustful thoughts to control us.</a:t>
            </a:r>
            <a:endParaRPr sz="1800">
              <a:solidFill>
                <a:srgbClr val="4A4A4A"/>
              </a:solidFill>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9"/>
          <p:cNvSpPr txBox="1">
            <a:spLocks noGrp="1"/>
          </p:cNvSpPr>
          <p:nvPr>
            <p:ph type="title"/>
          </p:nvPr>
        </p:nvSpPr>
        <p:spPr>
          <a:xfrm>
            <a:off x="729450" y="479950"/>
            <a:ext cx="8007300" cy="151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Lesson 9: Resisting Temptation and Relying on God and His Grace</a:t>
            </a:r>
            <a:endParaRPr/>
          </a:p>
        </p:txBody>
      </p:sp>
      <p:sp>
        <p:nvSpPr>
          <p:cNvPr id="425" name="Google Shape;425;p69"/>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26" name="Google Shape;426;p69"/>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7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God Gave Us Love</a:t>
            </a:r>
            <a:endParaRPr/>
          </a:p>
        </p:txBody>
      </p:sp>
      <p:sp>
        <p:nvSpPr>
          <p:cNvPr id="432" name="Google Shape;432;p70"/>
          <p:cNvSpPr txBox="1">
            <a:spLocks noGrp="1"/>
          </p:cNvSpPr>
          <p:nvPr>
            <p:ph type="body" idx="1"/>
          </p:nvPr>
        </p:nvSpPr>
        <p:spPr>
          <a:xfrm>
            <a:off x="729450" y="1168050"/>
            <a:ext cx="7688700" cy="320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7B16"/>
              </a:buClr>
              <a:buSzPts val="1800"/>
              <a:buChar char="❏"/>
            </a:pPr>
            <a:r>
              <a:rPr lang="en" sz="1800">
                <a:solidFill>
                  <a:srgbClr val="4A4A4A"/>
                </a:solidFill>
              </a:rPr>
              <a:t>God has gifted us from the very beginning with the capacity to love -- to love our friends and to love our spouses.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He calls us to love as He loves to give of ourselves for the well-being of others, following Christ’s example, who gave His life on the Cross for all of us.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In God’s plan, our sexuality, that is, our identities as male and female and the gift of our body and soul to our spouse in marital love, is intended to bring us joy and fullness of life. </a:t>
            </a:r>
            <a:endParaRPr sz="1800">
              <a:solidFill>
                <a:srgbClr val="4A4A4A"/>
              </a:solidFill>
            </a:endParaRPr>
          </a:p>
          <a:p>
            <a:pPr marL="457200" lvl="0" indent="-342900" algn="l" rtl="0">
              <a:spcBef>
                <a:spcPts val="0"/>
              </a:spcBef>
              <a:spcAft>
                <a:spcPts val="0"/>
              </a:spcAft>
              <a:buClr>
                <a:srgbClr val="CC7B16"/>
              </a:buClr>
              <a:buSzPts val="1800"/>
              <a:buChar char="❏"/>
            </a:pPr>
            <a:r>
              <a:rPr lang="en" sz="1800">
                <a:solidFill>
                  <a:srgbClr val="4A4A4A"/>
                </a:solidFill>
              </a:rPr>
              <a:t>Jesus sent the Holy Spirit to be present in each of us to guide, strengthen, comfort, and challenge us and to help each of us become the fully mature person God has called us to be. </a:t>
            </a:r>
            <a:endParaRPr sz="1800">
              <a:solidFill>
                <a:srgbClr val="4A4A4A"/>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Living in Society</a:t>
            </a:r>
            <a:endParaRPr/>
          </a:p>
        </p:txBody>
      </p:sp>
      <p:sp>
        <p:nvSpPr>
          <p:cNvPr id="304" name="Google Shape;304;p5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As Christians, we are called to give to those who have nothing. Jesus said, “Whoever has two tunics should share with the person who has none. And whoever has food should do likewise” (Luke 3:11).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And He commands us, “Go into the whole world and proclaim the gospel to every creature” (Mark 16:15).	</a:t>
            </a:r>
            <a:endParaRPr sz="2000">
              <a:solidFill>
                <a:srgbClr val="4A4A4A"/>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Living in Society</a:t>
            </a:r>
            <a:endParaRPr/>
          </a:p>
        </p:txBody>
      </p:sp>
      <p:sp>
        <p:nvSpPr>
          <p:cNvPr id="310" name="Google Shape;310;p5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Solidarity “also presupposes the effort for a more just social order” in which tensions are more easily reduced and “conflicts more readily settled by negotiation” (CCC 1940).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Therefore, each small (and large) community should be able to resolve problems within themselves. “If your brother sins [against you], go and tell him his fault between you and him alone” (Matthew 18:15). </a:t>
            </a:r>
            <a:endParaRPr sz="2000">
              <a:solidFill>
                <a:srgbClr val="4A4A4A"/>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God Calls Us to Love</a:t>
            </a:r>
            <a:endParaRPr/>
          </a:p>
        </p:txBody>
      </p:sp>
      <p:sp>
        <p:nvSpPr>
          <p:cNvPr id="100" name="Google Shape;100;p1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4A4A4A"/>
              </a:buClr>
              <a:buSzPts val="2000"/>
              <a:buChar char="❏"/>
            </a:pPr>
            <a:r>
              <a:rPr lang="en" sz="2000">
                <a:solidFill>
                  <a:srgbClr val="4A4A4A"/>
                </a:solidFill>
              </a:rPr>
              <a:t>Read Genesis 2:15, 18-23</a:t>
            </a:r>
            <a:endParaRPr sz="2000">
              <a:solidFill>
                <a:srgbClr val="4A4A4A"/>
              </a:solidFill>
            </a:endParaRPr>
          </a:p>
          <a:p>
            <a:pPr marL="457200" lvl="0" indent="-355600" rtl="0">
              <a:spcBef>
                <a:spcPts val="0"/>
              </a:spcBef>
              <a:spcAft>
                <a:spcPts val="0"/>
              </a:spcAft>
              <a:buClr>
                <a:srgbClr val="4A4A4A"/>
              </a:buClr>
              <a:buSzPts val="2000"/>
              <a:buChar char="❏"/>
            </a:pPr>
            <a:r>
              <a:rPr lang="en" sz="2000">
                <a:solidFill>
                  <a:srgbClr val="4A4A4A"/>
                </a:solidFill>
              </a:rPr>
              <a:t>God wants us to love other people and to be loved by other people. It is good for us to give and to receive love from each other. When we give and receive love, we are living in the image of God, because the Persons of the Trinity give and receive love among each other. God shares His own eternal love with us, and He calls us to share His love with others. That is why God gives our hearts the desire to love and be loved — so we can be like Him! </a:t>
            </a:r>
            <a:endParaRPr sz="2000">
              <a:solidFill>
                <a:srgbClr val="4A4A4A"/>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Lesson 5: Relationships Build the Kingdom</a:t>
            </a:r>
            <a:endParaRPr/>
          </a:p>
        </p:txBody>
      </p:sp>
      <p:sp>
        <p:nvSpPr>
          <p:cNvPr id="316" name="Google Shape;316;p52"/>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Kingdom of God</a:t>
            </a:r>
            <a:endParaRPr/>
          </a:p>
        </p:txBody>
      </p:sp>
      <p:sp>
        <p:nvSpPr>
          <p:cNvPr id="322" name="Google Shape;322;p5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Read Matthew 6:9-13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The Catechism of the Catholic Church no. 2818 teaches us that “‘thy kingdom come’ refers primarily to the final coming of the reign of God through Christ’s return.” Even if we had not received this prayer from Christ, these words might have arisen from our hope in God. We entrust our lives and our futures to Him and know that He is bringing about His Kingdom on earth and in Heaven.		</a:t>
            </a:r>
            <a:endParaRPr sz="2000">
              <a:solidFill>
                <a:srgbClr val="4A4A4A"/>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Kingdom of God</a:t>
            </a:r>
            <a:endParaRPr/>
          </a:p>
        </p:txBody>
      </p:sp>
      <p:sp>
        <p:nvSpPr>
          <p:cNvPr id="328" name="Google Shape;328;p5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The Kingdom of God refers to God’s “reign” and His “kingship.” It is His rule and His will. Jesus came to bring about God’s Kingdom here on earth.</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Christ established the Church on earth, the Body of Christ, and the Holy Spirit sustains and guides the Church in her mission to bring the Kingdom of God to fulfillment. The Church is a visible sign of God’s Kingdom on earth. </a:t>
            </a:r>
            <a:endParaRPr sz="2000">
              <a:solidFill>
                <a:srgbClr val="4A4A4A"/>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Our Role in the Church and in the Kingdom</a:t>
            </a:r>
            <a:endParaRPr/>
          </a:p>
        </p:txBody>
      </p:sp>
      <p:sp>
        <p:nvSpPr>
          <p:cNvPr id="334" name="Google Shape;334;p5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Christ established His Church to build up the Kingdom of God on earth and in Heaven. The Holy Spirit helps to protect and bring about the Kingdom.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We must all do our part to build up the Kingdom of God on earth. As human persons, we are all a part of God’s family. He calls us to help our brothers and sisters with more than just material needs. </a:t>
            </a:r>
            <a:endParaRPr sz="2000">
              <a:solidFill>
                <a:srgbClr val="4A4A4A"/>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Our Role in the Church and in the Kingdom</a:t>
            </a:r>
            <a:endParaRPr/>
          </a:p>
        </p:txBody>
      </p:sp>
      <p:sp>
        <p:nvSpPr>
          <p:cNvPr id="340" name="Google Shape;340;p5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Christ tells us to “Go ... make disciples of all nations, baptizing them in the name of the Father, and of the Son, and of the holy Spirit, teaching them to observe all that I have commanded you” (Matthew 28:19-20).</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 We are called to be missionaries and share God’s love with all those we encounter. The way we share God’s love is by loving and respecting others and by our commitment to justice for all of God’s children.</a:t>
            </a:r>
            <a:endParaRPr sz="2000">
              <a:solidFill>
                <a:srgbClr val="4A4A4A"/>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Common Good</a:t>
            </a:r>
            <a:endParaRPr/>
          </a:p>
        </p:txBody>
      </p:sp>
      <p:sp>
        <p:nvSpPr>
          <p:cNvPr id="346" name="Google Shape;346;p57"/>
          <p:cNvSpPr txBox="1">
            <a:spLocks noGrp="1"/>
          </p:cNvSpPr>
          <p:nvPr>
            <p:ph type="body" idx="1"/>
          </p:nvPr>
        </p:nvSpPr>
        <p:spPr>
          <a:xfrm>
            <a:off x="574225" y="1168050"/>
            <a:ext cx="8161200" cy="35286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a:solidFill>
                  <a:srgbClr val="4A4A4A"/>
                </a:solidFill>
              </a:rPr>
              <a:t>By common good is to be understood “the sum total of social conditions which allow people, either as groups or as individuals, to reach their ful llment more fully and more easily.” </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a:solidFill>
                  <a:srgbClr val="4A4A4A"/>
                </a:solidFill>
              </a:rPr>
              <a:t>The common good concerns the life of all. It calls for prudence from each, and even more from those who exercise the office of authority. It consists of three essential elements: ... </a:t>
            </a:r>
            <a:endParaRPr sz="1800">
              <a:solidFill>
                <a:srgbClr val="4A4A4A"/>
              </a:solidFill>
            </a:endParaRPr>
          </a:p>
          <a:p>
            <a:pPr marL="914400" lvl="1" indent="-342900" rtl="0">
              <a:spcBef>
                <a:spcPts val="0"/>
              </a:spcBef>
              <a:spcAft>
                <a:spcPts val="0"/>
              </a:spcAft>
              <a:buClr>
                <a:srgbClr val="CC7B16"/>
              </a:buClr>
              <a:buSzPts val="1800"/>
              <a:buFont typeface="Arial"/>
              <a:buChar char="❏"/>
            </a:pPr>
            <a:r>
              <a:rPr lang="en" sz="1800">
                <a:solidFill>
                  <a:srgbClr val="4A4A4A"/>
                </a:solidFill>
              </a:rPr>
              <a:t>[it] presupposes respect for the person... </a:t>
            </a:r>
            <a:endParaRPr sz="1800">
              <a:solidFill>
                <a:srgbClr val="4A4A4A"/>
              </a:solidFill>
            </a:endParaRPr>
          </a:p>
          <a:p>
            <a:pPr marL="914400" lvl="1" indent="-342900" rtl="0">
              <a:spcBef>
                <a:spcPts val="0"/>
              </a:spcBef>
              <a:spcAft>
                <a:spcPts val="0"/>
              </a:spcAft>
              <a:buClr>
                <a:srgbClr val="CC7B16"/>
              </a:buClr>
              <a:buSzPts val="1800"/>
              <a:buFont typeface="Arial"/>
              <a:buChar char="❏"/>
            </a:pPr>
            <a:r>
              <a:rPr lang="en" sz="1800">
                <a:solidFill>
                  <a:srgbClr val="4A4A4A"/>
                </a:solidFill>
              </a:rPr>
              <a:t>the social well-being and development of the group itself ... [and] ... </a:t>
            </a:r>
            <a:endParaRPr sz="1800">
              <a:solidFill>
                <a:srgbClr val="4A4A4A"/>
              </a:solidFill>
            </a:endParaRPr>
          </a:p>
          <a:p>
            <a:pPr marL="914400" lvl="1" indent="-342900" rtl="0">
              <a:spcBef>
                <a:spcPts val="0"/>
              </a:spcBef>
              <a:spcAft>
                <a:spcPts val="0"/>
              </a:spcAft>
              <a:buClr>
                <a:srgbClr val="CC7B16"/>
              </a:buClr>
              <a:buSzPts val="1800"/>
              <a:buFont typeface="Arial"/>
              <a:buChar char="❏"/>
            </a:pPr>
            <a:r>
              <a:rPr lang="en" sz="1800">
                <a:solidFill>
                  <a:srgbClr val="4A4A4A"/>
                </a:solidFill>
              </a:rPr>
              <a:t>[it] requires peace, that is, the stability and security of a just order.  </a:t>
            </a:r>
          </a:p>
          <a:p>
            <a:pPr marL="571500" lvl="1" indent="0" rtl="0">
              <a:spcBef>
                <a:spcPts val="0"/>
              </a:spcBef>
              <a:spcAft>
                <a:spcPts val="0"/>
              </a:spcAft>
              <a:buClr>
                <a:srgbClr val="CC7B16"/>
              </a:buClr>
              <a:buSzPts val="1800"/>
              <a:buNone/>
            </a:pPr>
            <a:r>
              <a:rPr lang="en" sz="1800"/>
              <a:t>	- C</a:t>
            </a:r>
            <a:r>
              <a:rPr lang="en" sz="1800">
                <a:solidFill>
                  <a:srgbClr val="4A4A4A"/>
                </a:solidFill>
              </a:rPr>
              <a:t>CC 1906-1909</a:t>
            </a:r>
            <a:endParaRPr sz="1800">
              <a:solidFill>
                <a:srgbClr val="4A4A4A"/>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Called to Communion</a:t>
            </a:r>
            <a:endParaRPr/>
          </a:p>
        </p:txBody>
      </p:sp>
      <p:sp>
        <p:nvSpPr>
          <p:cNvPr id="352" name="Google Shape;352;p5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We are all a part of God’s family. Members of the Church, the Body of Christ, are called to communion. This communion is a mirror of God’s union with man. Therefore, it is important that we help one another to build up the “common good.”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As we read in the Catechism quote, the common good is the sum total of social conditions which allow people to reach their fulfillment. This, of course, rests on the shoulders of people within our government who exercise the office of authority.</a:t>
            </a:r>
            <a:endParaRPr sz="2000">
              <a:solidFill>
                <a:srgbClr val="4A4A4A"/>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Called to Communion</a:t>
            </a:r>
            <a:endParaRPr/>
          </a:p>
        </p:txBody>
      </p:sp>
      <p:sp>
        <p:nvSpPr>
          <p:cNvPr id="358" name="Google Shape;358;p59"/>
          <p:cNvSpPr txBox="1">
            <a:spLocks noGrp="1"/>
          </p:cNvSpPr>
          <p:nvPr>
            <p:ph type="body" idx="1"/>
          </p:nvPr>
        </p:nvSpPr>
        <p:spPr>
          <a:xfrm>
            <a:off x="729450" y="1088275"/>
            <a:ext cx="7920600" cy="35535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However, it is not just the government that has a say in how people are treated and who can reach their full potential.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It is up to us as the Body of Christ to stand together and show the world how to treat one another. When we build the common good on earth, we are ultimately helping people reach the higher goal of Heaven.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Think of the different saints you’ve learned about in church and school. People such as Pope St. John Paul II and St. Teresa of Calcutta (Mother Teresa) truly helped build God’s Kingdom on earth and in Heaven. </a:t>
            </a:r>
            <a:endParaRPr sz="2000">
              <a:solidFill>
                <a:srgbClr val="4A4A4A"/>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60"/>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Lesson 6: the Family in God’s Plan</a:t>
            </a:r>
            <a:endParaRPr/>
          </a:p>
        </p:txBody>
      </p:sp>
      <p:sp>
        <p:nvSpPr>
          <p:cNvPr id="364" name="Google Shape;364;p60"/>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Family</a:t>
            </a:r>
            <a:endParaRPr/>
          </a:p>
        </p:txBody>
      </p:sp>
      <p:sp>
        <p:nvSpPr>
          <p:cNvPr id="370" name="Google Shape;370;p6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mo"/>
              <a:buChar char="❏"/>
            </a:pPr>
            <a:r>
              <a:rPr lang="en" sz="2000">
                <a:solidFill>
                  <a:srgbClr val="4A4A4A"/>
                </a:solidFill>
              </a:rPr>
              <a:t>The Christian family is a communion of persons, a sign and image of the communion of the Father and the Son in the Holy Spirit. In the procreation and education of children it re ects the Father’s work of creation. It is called to partake of the prayer and sacrifice of Christ. Daily prayer and the reading of the Word of God strengthen it in charity. The Christian family has an evangelizing and missionary task. -CCC2205</a:t>
            </a:r>
            <a:endParaRPr sz="2000">
              <a:solidFill>
                <a:srgbClr val="4A4A4A"/>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Fraternity</a:t>
            </a:r>
            <a:endParaRPr/>
          </a:p>
        </p:txBody>
      </p:sp>
      <p:sp>
        <p:nvSpPr>
          <p:cNvPr id="106" name="Google Shape;106;p1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All men are called to the same end: God himself. There is a certain resemblance between the unity of the divine persons and the fraternity that men are to establish among themselves in truth and love. Love of neighbor is inseparable from love for God. – CCC 1878</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Fraternity means brotherhood, or close relationship or community. We are to establish fraternity in truth and love.</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People living in fraternity resemble the unity of Divine Persons by loving each other, by sharing and giving to each other, by speaking the truth to each other.		 		</a:t>
            </a:r>
            <a:endParaRPr sz="1800">
              <a:solidFill>
                <a:srgbClr val="4A4A4A"/>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Family</a:t>
            </a:r>
            <a:endParaRPr/>
          </a:p>
        </p:txBody>
      </p:sp>
      <p:sp>
        <p:nvSpPr>
          <p:cNvPr id="376" name="Google Shape;376;p62"/>
          <p:cNvSpPr txBox="1">
            <a:spLocks noGrp="1"/>
          </p:cNvSpPr>
          <p:nvPr>
            <p:ph type="body" idx="1"/>
          </p:nvPr>
        </p:nvSpPr>
        <p:spPr>
          <a:xfrm>
            <a:off x="729450" y="1088275"/>
            <a:ext cx="7688700" cy="35949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al"/>
              <a:buChar char="❏"/>
            </a:pPr>
            <a:r>
              <a:rPr lang="en" sz="2000">
                <a:solidFill>
                  <a:srgbClr val="4A4A4A"/>
                </a:solidFill>
              </a:rPr>
              <a:t>We all have different understandings of family because we all come from different backgrounds and have vastly different experiences of family life. </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a:solidFill>
                  <a:srgbClr val="4A4A4A"/>
                </a:solidFill>
              </a:rPr>
              <a:t>Some of us come from homes with two parents and a lot of siblings; some of us are an “only child”; some of us live in a house with a single parent or with a relative; some of us have adoptive parents. </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a:solidFill>
                  <a:srgbClr val="4A4A4A"/>
                </a:solidFill>
              </a:rPr>
              <a:t>All of these different experiences shape the way that we view family and family life. Let’s try to look at the family from God’s perspective. </a:t>
            </a:r>
            <a:endParaRPr sz="2000">
              <a:solidFill>
                <a:srgbClr val="4A4A4A"/>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Family - Image of the Trinity</a:t>
            </a:r>
            <a:endParaRPr/>
          </a:p>
        </p:txBody>
      </p:sp>
      <p:sp>
        <p:nvSpPr>
          <p:cNvPr id="382" name="Google Shape;382;p63"/>
          <p:cNvSpPr txBox="1">
            <a:spLocks noGrp="1"/>
          </p:cNvSpPr>
          <p:nvPr>
            <p:ph type="body" idx="1"/>
          </p:nvPr>
        </p:nvSpPr>
        <p:spPr>
          <a:xfrm>
            <a:off x="729450" y="1240675"/>
            <a:ext cx="7688700" cy="35553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Church’s understanding of family is rooted in the fact that the human family is an image of the Divine Family — the Holy Trinity. It may seem like a heavy task, but we are truly called to image the Trinity in our family lives.</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 family is also called the domestic church because it shows forth an “ecclesial communion,” that is, the family is a community of faith, hope, and charity. The family has an evangelizing and missionary task because when family life is seen as a means for spiritual growth and an opportunity for holiness, that mission spreads. We not only share the love of Christ with other family members, but we begin to share it with the rest of the world.</a:t>
            </a:r>
            <a:endParaRPr sz="1800">
              <a:solidFill>
                <a:srgbClr val="4A4A4A"/>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Family - Image of the Trinity</a:t>
            </a:r>
            <a:endParaRPr/>
          </a:p>
        </p:txBody>
      </p:sp>
      <p:sp>
        <p:nvSpPr>
          <p:cNvPr id="388" name="Google Shape;388;p6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The family is the “original cell” of society because it is where we learn moral values, begin to honor God, and make good moral decisions. It is the first step, an initiation, into society.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Think of the rules that your parents taught you from a very young age. Perhaps you heard, “Don’t take his toys. They aren’t yours!” Or “You cannot knock over your little sister ... or wrap her in pillows and use her for target practice with your Nerf guns!” </a:t>
            </a:r>
            <a:endParaRPr sz="2000">
              <a:solidFill>
                <a:srgbClr val="4A4A4A"/>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Family - Image of the Trinity</a:t>
            </a:r>
            <a:endParaRPr/>
          </a:p>
        </p:txBody>
      </p:sp>
      <p:sp>
        <p:nvSpPr>
          <p:cNvPr id="394" name="Google Shape;394;p6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When these rules were followed, you learned lessons that were pivotal to your inclusion in society.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Hopefully now you know that it is not right to steal or hurt or manipulate others for your own gain. Through having parents or guardians who take care of us and set boundaries, we learn the important lessons of authority and obedience. We learn that when we cross the line, there are consequences. </a:t>
            </a:r>
            <a:endParaRPr sz="2000">
              <a:solidFill>
                <a:srgbClr val="4A4A4A"/>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God Teaches Us About Family</a:t>
            </a:r>
            <a:endParaRPr/>
          </a:p>
        </p:txBody>
      </p:sp>
      <p:sp>
        <p:nvSpPr>
          <p:cNvPr id="406" name="Google Shape;406;p6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rgbClr val="CC7B16"/>
              </a:buClr>
              <a:buSzPts val="2000"/>
              <a:buFont typeface="Arimo"/>
              <a:buChar char="❏"/>
            </a:pPr>
            <a:r>
              <a:rPr lang="en" sz="2000">
                <a:solidFill>
                  <a:srgbClr val="4A4A4A"/>
                </a:solidFill>
              </a:rPr>
              <a:t>Catechism no. 2214 teaches us that “divine fatherhood is the source of human fatherhood.”</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This does not mean seeing God’s fatherhood as being like human fatherhood.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Rather, human fatherhood should be modeled after the fatherhood of God. As a just government leader receives his authority from God, our fathers receive their fatherhood from God the Father. </a:t>
            </a:r>
            <a:endParaRPr sz="2000">
              <a:solidFill>
                <a:srgbClr val="4A4A4A"/>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God Teaches Us About Family</a:t>
            </a:r>
            <a:endParaRPr/>
          </a:p>
        </p:txBody>
      </p:sp>
      <p:sp>
        <p:nvSpPr>
          <p:cNvPr id="412" name="Google Shape;412;p68"/>
          <p:cNvSpPr txBox="1">
            <a:spLocks noGrp="1"/>
          </p:cNvSpPr>
          <p:nvPr>
            <p:ph type="body" idx="1"/>
          </p:nvPr>
        </p:nvSpPr>
        <p:spPr>
          <a:xfrm>
            <a:off x="729450" y="1393075"/>
            <a:ext cx="78786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Every one of us has a different image of fatherhood because we all have different relationships with our fathers. Some of us have wonderful relationships and are very close to our fathers; others are distant from their fathers or have been hurt by their fathers; and some do not know their earthly father at all.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If we have a distant relationship (or no relationship) with our earthly father, this does not mean that God the Father is distant from us. Remember, God’s fatherhood is not like human fatherhood. </a:t>
            </a:r>
            <a:endParaRPr sz="2000">
              <a:solidFill>
                <a:srgbClr val="4A4A4A"/>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God Teaches Us About Family</a:t>
            </a:r>
            <a:endParaRPr/>
          </a:p>
        </p:txBody>
      </p:sp>
      <p:sp>
        <p:nvSpPr>
          <p:cNvPr id="418" name="Google Shape;418;p69"/>
          <p:cNvSpPr txBox="1">
            <a:spLocks noGrp="1"/>
          </p:cNvSpPr>
          <p:nvPr>
            <p:ph type="body" idx="1"/>
          </p:nvPr>
        </p:nvSpPr>
        <p:spPr>
          <a:xfrm>
            <a:off x="729450" y="1393075"/>
            <a:ext cx="7997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Sometimes our human fathers fall short of the model that God the Father gives. He loves every one of us and calls us to be close to Him. God gave up everything for us.</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Parents are expected to provide for their children’s needs physically and spiritually. This means that parents have the responsibility to educate their children on what is right and wrong, on the mysteries of the Faith, and on how to grow in holiness. We often think of teachers as the primary educators of children, but really, education is first the responsibility of parents.</a:t>
            </a:r>
            <a:endParaRPr sz="2000">
              <a:solidFill>
                <a:srgbClr val="4A4A4A"/>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God Teaches Us About Family</a:t>
            </a:r>
            <a:endParaRPr/>
          </a:p>
        </p:txBody>
      </p:sp>
      <p:sp>
        <p:nvSpPr>
          <p:cNvPr id="424" name="Google Shape;424;p70"/>
          <p:cNvSpPr txBox="1">
            <a:spLocks noGrp="1"/>
          </p:cNvSpPr>
          <p:nvPr>
            <p:ph type="body" idx="1"/>
          </p:nvPr>
        </p:nvSpPr>
        <p:spPr>
          <a:xfrm>
            <a:off x="729450" y="1393075"/>
            <a:ext cx="7997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Part of learning what is right and what is wrong is learning to obey and respect the authority of parents (and those who have been given authority over us by God).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At the end of our parents’ lives, we then have the responsibility to provide for them, as they provided for us at our most fragile age.</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Filial respect (respect toward one’s parents) teaches and promotes harmony in family life and teaches us how to relate to others outside our home. </a:t>
            </a:r>
            <a:endParaRPr sz="2000">
              <a:solidFill>
                <a:srgbClr val="4A4A4A"/>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7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God Teaches Us About Family</a:t>
            </a:r>
            <a:endParaRPr/>
          </a:p>
        </p:txBody>
      </p:sp>
      <p:sp>
        <p:nvSpPr>
          <p:cNvPr id="430" name="Google Shape;430;p71"/>
          <p:cNvSpPr txBox="1">
            <a:spLocks noGrp="1"/>
          </p:cNvSpPr>
          <p:nvPr>
            <p:ph type="body" idx="1"/>
          </p:nvPr>
        </p:nvSpPr>
        <p:spPr>
          <a:xfrm>
            <a:off x="729450" y="1393075"/>
            <a:ext cx="7997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Respecting our families involves more than just parent-child relationships. It also involves relationships between siblings and every other member of our families. The family has often been called the “school of love” because it is here that we have the room to make mistakes, but we are also learning how to love. </a:t>
            </a:r>
            <a:endParaRPr sz="2000">
              <a:solidFill>
                <a:srgbClr val="4A4A4A"/>
              </a:solidFill>
            </a:endParaRPr>
          </a:p>
          <a:p>
            <a:pPr marL="0" lvl="0" indent="0" rtl="0">
              <a:spcBef>
                <a:spcPts val="1600"/>
              </a:spcBef>
              <a:spcAft>
                <a:spcPts val="1600"/>
              </a:spcAft>
              <a:buNone/>
            </a:pPr>
            <a:endParaRPr sz="2000">
              <a:solidFill>
                <a:srgbClr val="4A4A4A"/>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2"/>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Lesson 7: Friendships</a:t>
            </a:r>
            <a:endParaRPr/>
          </a:p>
        </p:txBody>
      </p:sp>
      <p:sp>
        <p:nvSpPr>
          <p:cNvPr id="436" name="Google Shape;436;p72"/>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Lesson 2: Image and Likeness</a:t>
            </a:r>
            <a:endParaRPr/>
          </a:p>
        </p:txBody>
      </p:sp>
      <p:sp>
        <p:nvSpPr>
          <p:cNvPr id="112" name="Google Shape;112;p18"/>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First Relationships</a:t>
            </a:r>
            <a:endParaRPr/>
          </a:p>
        </p:txBody>
      </p:sp>
      <p:sp>
        <p:nvSpPr>
          <p:cNvPr id="442" name="Google Shape;442;p7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Font typeface="Arial"/>
              <a:buChar char="❏"/>
            </a:pPr>
            <a:r>
              <a:rPr lang="en" sz="2000">
                <a:solidFill>
                  <a:srgbClr val="4A4A4A"/>
                </a:solidFill>
              </a:rPr>
              <a:t>Read Genesis 2:21-3:18.</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a:solidFill>
                  <a:srgbClr val="4A4A4A"/>
                </a:solidFill>
              </a:rPr>
              <a:t>Adam was in charge of naming all of the animals; he had dominion over them and related well with his environment.	</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a:solidFill>
                  <a:srgbClr val="4A4A4A"/>
                </a:solidFill>
              </a:rPr>
              <a:t>Life for Adam and Eve was simple. Adam knew that Eve was his “helpmate” and that he should love her. Eve also saw Adam as an equal and loved and respected him as such.</a:t>
            </a:r>
            <a:endParaRPr sz="2000">
              <a:solidFill>
                <a:srgbClr val="4A4A4A"/>
              </a:solidFill>
            </a:endParaRPr>
          </a:p>
          <a:p>
            <a:pPr marL="457200" lvl="0" indent="-355600" rtl="0">
              <a:spcBef>
                <a:spcPts val="0"/>
              </a:spcBef>
              <a:spcAft>
                <a:spcPts val="0"/>
              </a:spcAft>
              <a:buClr>
                <a:srgbClr val="CC7B16"/>
              </a:buClr>
              <a:buSzPts val="2000"/>
              <a:buFont typeface="Arial"/>
              <a:buChar char="❏"/>
            </a:pPr>
            <a:r>
              <a:rPr lang="en" sz="2000">
                <a:solidFill>
                  <a:srgbClr val="4A4A4A"/>
                </a:solidFill>
              </a:rPr>
              <a:t>As for Adam and Eve’s relationship with God, we know that they had a very close, loving relationship with God in the Garden. Genesis speaks of how they “talked” together.</a:t>
            </a:r>
            <a:endParaRPr sz="2000">
              <a:solidFill>
                <a:srgbClr val="4A4A4A"/>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First Relationships</a:t>
            </a:r>
            <a:endParaRPr/>
          </a:p>
        </p:txBody>
      </p:sp>
      <p:sp>
        <p:nvSpPr>
          <p:cNvPr id="448" name="Google Shape;448;p74"/>
          <p:cNvSpPr txBox="1">
            <a:spLocks noGrp="1"/>
          </p:cNvSpPr>
          <p:nvPr>
            <p:ph type="body" idx="1"/>
          </p:nvPr>
        </p:nvSpPr>
        <p:spPr>
          <a:xfrm>
            <a:off x="729450" y="1164475"/>
            <a:ext cx="7968000" cy="35421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al"/>
              <a:buChar char="❏"/>
            </a:pPr>
            <a:r>
              <a:rPr lang="en" sz="1800">
                <a:solidFill>
                  <a:srgbClr val="4A4A4A"/>
                </a:solidFill>
              </a:rPr>
              <a:t>After the Fall, Adam and Eve’s relationship with God changed.  They immediately hid from God, and their relationship was strained. They demonstrated that they no longer trusted in God and believed He was a good Father.</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a:solidFill>
                  <a:srgbClr val="4A4A4A"/>
                </a:solidFill>
              </a:rPr>
              <a:t>Adam and Eve’s relationship with each other also changed.  This was the first marital spat Adam blamed Eve, and their relationship was hindered because of the Fall. We are told that Adam would “rule over” Eve.</a:t>
            </a:r>
            <a:endParaRPr sz="1800">
              <a:solidFill>
                <a:srgbClr val="4A4A4A"/>
              </a:solidFill>
            </a:endParaRPr>
          </a:p>
          <a:p>
            <a:pPr marL="457200" lvl="0" indent="-342900" rtl="0">
              <a:spcBef>
                <a:spcPts val="0"/>
              </a:spcBef>
              <a:spcAft>
                <a:spcPts val="0"/>
              </a:spcAft>
              <a:buClr>
                <a:srgbClr val="CC7B16"/>
              </a:buClr>
              <a:buSzPts val="1800"/>
              <a:buFont typeface="Arial"/>
              <a:buChar char="❏"/>
            </a:pPr>
            <a:r>
              <a:rPr lang="en" sz="1800">
                <a:solidFill>
                  <a:srgbClr val="4A4A4A"/>
                </a:solidFill>
              </a:rPr>
              <a:t>Adam and Eve’s relationship with creation was also strained. Genesis says, “Cursed by the ground because of you! In toil shall you eat its yield.” </a:t>
            </a:r>
            <a:endParaRPr sz="1800">
              <a:solidFill>
                <a:srgbClr val="4A4A4A"/>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Original Justice</a:t>
            </a:r>
            <a:endParaRPr/>
          </a:p>
        </p:txBody>
      </p:sp>
      <p:sp>
        <p:nvSpPr>
          <p:cNvPr id="454" name="Google Shape;454;p7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We spoke of a harmony between man and creation, man and God, and man and woman before the Fall. This “harmony” is known as Original Justice. Our original state of justice was lost after the Fall, but God works through the Sacraments and through grace to bring us back into relationship with Him and all of creation (including one another).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God is always calling us back to Himself; it’s just a matter of how we listen. This “harmony” with God and others can also be seen as a “friendship.”</a:t>
            </a:r>
            <a:endParaRPr sz="2000">
              <a:solidFill>
                <a:srgbClr val="4A4A4A"/>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Original Justice</a:t>
            </a:r>
            <a:endParaRPr/>
          </a:p>
        </p:txBody>
      </p:sp>
      <p:sp>
        <p:nvSpPr>
          <p:cNvPr id="460" name="Google Shape;460;p76"/>
          <p:cNvSpPr txBox="1">
            <a:spLocks noGrp="1"/>
          </p:cNvSpPr>
          <p:nvPr>
            <p:ph type="body" idx="1"/>
          </p:nvPr>
        </p:nvSpPr>
        <p:spPr>
          <a:xfrm>
            <a:off x="729450" y="1164475"/>
            <a:ext cx="7883400" cy="35355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Friendship with God is really quite simple. Think of the way that you relate to your best friend in the world. How do you treat him or her? How often do you talk? Do you share your thoughts and feelings? Do you respect and love your friend?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If you want to have a friendship with God, spend time with Him, talk to Him, visit Him in Adoration, go to Mass to give Him love and worship, and share everything with Him — all of your thoughts, feelings, hurts, and hopes. Just as we would share these things with our best friends, we need to share them with God in order to be friends with Him. </a:t>
            </a:r>
            <a:endParaRPr sz="2000">
              <a:solidFill>
                <a:srgbClr val="4A4A4A"/>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Friendship for Heaven</a:t>
            </a:r>
            <a:endParaRPr/>
          </a:p>
        </p:txBody>
      </p:sp>
      <p:sp>
        <p:nvSpPr>
          <p:cNvPr id="466" name="Google Shape;466;p7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The goal of friendship isn’t just companionship; it is to help the other person get to Heaven. We have talked many times about how we are social beings, made for communion. This means that friendship isn’t just a nice idea but is an essential part of who we are as persons. We were created to be in relationship with God and with one another. </a:t>
            </a:r>
            <a:endParaRPr sz="2000">
              <a:solidFill>
                <a:srgbClr val="4A4A4A"/>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Friendship for Heaven</a:t>
            </a:r>
            <a:endParaRPr/>
          </a:p>
        </p:txBody>
      </p:sp>
      <p:sp>
        <p:nvSpPr>
          <p:cNvPr id="472" name="Google Shape;472;p7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Even Christ needed friends while He was on earth. Remember His friend Lazarus? Lazarus was one of Jesus’ disciples and the brother of Martha and Mary. When the sisters came to Jesus and explained that Lazarus had died, Jesus asked where he had been buried.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As Jesus walked to the tomb where Lazarus lay, we hear the shortest sentence in the entire Bible: “And Jesus wept” (John 11:35). This shows us that Christ cared deeply about His friend, and even though He knew He had the power to raise Lazarus from the dead, Christ still experienced the same emotions as we would if we lost a friend.</a:t>
            </a:r>
            <a:endParaRPr sz="1800">
              <a:solidFill>
                <a:srgbClr val="4A4A4A"/>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9"/>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Lesson 8: Social Responsibility</a:t>
            </a:r>
            <a:endParaRPr/>
          </a:p>
        </p:txBody>
      </p:sp>
      <p:sp>
        <p:nvSpPr>
          <p:cNvPr id="478" name="Google Shape;478;p79"/>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8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A4A4A"/>
                </a:solidFill>
              </a:rPr>
              <a:t>Justice</a:t>
            </a:r>
            <a:endParaRPr/>
          </a:p>
        </p:txBody>
      </p:sp>
      <p:sp>
        <p:nvSpPr>
          <p:cNvPr id="484" name="Google Shape;484;p80"/>
          <p:cNvSpPr txBox="1">
            <a:spLocks noGrp="1"/>
          </p:cNvSpPr>
          <p:nvPr>
            <p:ph type="body" idx="1"/>
          </p:nvPr>
        </p:nvSpPr>
        <p:spPr>
          <a:xfrm>
            <a:off x="729450" y="1088275"/>
            <a:ext cx="8060400" cy="35328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Catechism explains justice as “the moral virtue that consists in the constant and firm will to give their due to God and neighbor” </a:t>
            </a:r>
            <a:endParaRPr lang="en" sz="1800"/>
          </a:p>
          <a:p>
            <a:pPr marL="571500" lvl="1" indent="0">
              <a:spcBef>
                <a:spcPts val="0"/>
              </a:spcBef>
              <a:buClr>
                <a:srgbClr val="CC7B16"/>
              </a:buClr>
              <a:buSzPts val="1800"/>
              <a:buNone/>
            </a:pPr>
            <a:r>
              <a:rPr lang="en" sz="1800">
                <a:solidFill>
                  <a:srgbClr val="4A4A4A"/>
                </a:solidFill>
              </a:rPr>
              <a:t>– CCC 1807.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Recall that a virtue is a habitual and firm disposition to do the good. Therefore, justice means that we give to God and neighbor what they are owed because of who they are, and that it should become habitual to do so.</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There are many saints who show us what justice looks like when it is lived out to the full.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Justice is part of respect for the human person. If we truly see the dignity of every person, of course we will reach out to those who have less than what they need. </a:t>
            </a:r>
            <a:endParaRPr sz="1800">
              <a:solidFill>
                <a:srgbClr val="4A4A4A"/>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8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Love Your Enemy</a:t>
            </a:r>
            <a:endParaRPr/>
          </a:p>
        </p:txBody>
      </p:sp>
      <p:sp>
        <p:nvSpPr>
          <p:cNvPr id="490" name="Google Shape;490;p8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When Christ told His disciples to love their enemies and not to return evil for evil, this was a huge shift in thinking. For thousands of years, the culture and the laws reflected the idea of getting exactly what’s due to you if you do evil.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For example, the punishment for stealing in some cultures was to have your hand cut off. Imagine what life would be like if we went around returning evil for evil. We would only be creating more evil. There would be chaos instead of peace.</a:t>
            </a:r>
            <a:endParaRPr sz="2000">
              <a:solidFill>
                <a:srgbClr val="4A4A4A"/>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8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Love Your Enemy</a:t>
            </a:r>
            <a:endParaRPr/>
          </a:p>
        </p:txBody>
      </p:sp>
      <p:sp>
        <p:nvSpPr>
          <p:cNvPr id="496" name="Google Shape;496;p8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Christ’s message of loving our enemies shocked His disciples. But don’t misunderstand His meekness for weakness. Someone who is weak is afraid. Christ was not afraid. He was meek. This means that he returned gentleness for violence and hatred and refused to stoop to the level of those persecuting Him. He calls us to build peace in our society, which means much more than the absence of war.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Peace is the work of justice and the effect of charity.</a:t>
            </a:r>
            <a:endParaRPr sz="2000">
              <a:solidFill>
                <a:srgbClr val="4A4A4A"/>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Trinity</a:t>
            </a:r>
            <a:endParaRPr/>
          </a:p>
        </p:txBody>
      </p:sp>
      <p:sp>
        <p:nvSpPr>
          <p:cNvPr id="118" name="Google Shape;118;p1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68300" rtl="0">
              <a:lnSpc>
                <a:spcPct val="100000"/>
              </a:lnSpc>
              <a:spcBef>
                <a:spcPts val="0"/>
              </a:spcBef>
              <a:spcAft>
                <a:spcPts val="0"/>
              </a:spcAft>
              <a:buClr>
                <a:srgbClr val="CC7B16"/>
              </a:buClr>
              <a:buSzPts val="2200"/>
              <a:buChar char="❏"/>
            </a:pPr>
            <a:r>
              <a:rPr lang="en" sz="2200">
                <a:solidFill>
                  <a:srgbClr val="4A4A4A"/>
                </a:solidFill>
              </a:rPr>
              <a:t>The Trinity is a community of divine love, a communion of Persons: the Father, the Son, and the Holy Spirit. </a:t>
            </a:r>
            <a:endParaRPr sz="2200">
              <a:solidFill>
                <a:srgbClr val="4A4A4A"/>
              </a:solidFill>
            </a:endParaRPr>
          </a:p>
          <a:p>
            <a:pPr marL="457200" lvl="0" indent="-368300" rtl="0">
              <a:lnSpc>
                <a:spcPct val="100000"/>
              </a:lnSpc>
              <a:spcBef>
                <a:spcPts val="0"/>
              </a:spcBef>
              <a:spcAft>
                <a:spcPts val="0"/>
              </a:spcAft>
              <a:buClr>
                <a:srgbClr val="CC7B16"/>
              </a:buClr>
              <a:buSzPts val="2200"/>
              <a:buChar char="❏"/>
            </a:pPr>
            <a:r>
              <a:rPr lang="en" sz="2200">
                <a:solidFill>
                  <a:srgbClr val="4A4A4A"/>
                </a:solidFill>
              </a:rPr>
              <a:t>The Father eternally gives Himself to the Son. The Son eternally receives the gift of the Father’s love and returns His love back to the Father. The Holy Spirit eternally proceeds from the Father and the Son, with whom He is one and equal.</a:t>
            </a:r>
            <a:endParaRPr sz="2200">
              <a:solidFill>
                <a:srgbClr val="4A4A4A"/>
              </a:solidFill>
            </a:endParaRPr>
          </a:p>
          <a:p>
            <a:pPr marL="457200" lvl="0" indent="-368300" rtl="0">
              <a:lnSpc>
                <a:spcPct val="100000"/>
              </a:lnSpc>
              <a:spcBef>
                <a:spcPts val="0"/>
              </a:spcBef>
              <a:spcAft>
                <a:spcPts val="0"/>
              </a:spcAft>
              <a:buClr>
                <a:srgbClr val="CC7B16"/>
              </a:buClr>
              <a:buSzPts val="2200"/>
              <a:buChar char="❏"/>
            </a:pPr>
            <a:r>
              <a:rPr lang="en" sz="2200">
                <a:solidFill>
                  <a:srgbClr val="4A4A4A"/>
                </a:solidFill>
              </a:rPr>
              <a:t>In other words, the love between the Father and the Son is so strong that the Holy Spirit is eternally begotten.		</a:t>
            </a:r>
            <a:endParaRPr sz="2200">
              <a:solidFill>
                <a:srgbClr val="4A4A4A"/>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Love Your Enemy</a:t>
            </a:r>
            <a:endParaRPr/>
          </a:p>
        </p:txBody>
      </p:sp>
      <p:sp>
        <p:nvSpPr>
          <p:cNvPr id="502" name="Google Shape;502;p8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Christ teaches us that the Father’s love is greater than simply a law that measures out what is our due. The Father’s love is merciful, meaning that His love is a pure gift. He returns mercy for sin and love for hate.</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Christ’s law of love is the start of this peace. We are all called to love our enemies and help create a peaceful society. </a:t>
            </a:r>
            <a:endParaRPr sz="2000">
              <a:solidFill>
                <a:srgbClr val="4A4A4A"/>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8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Works of Mercy</a:t>
            </a:r>
            <a:endParaRPr/>
          </a:p>
        </p:txBody>
      </p:sp>
      <p:sp>
        <p:nvSpPr>
          <p:cNvPr id="508" name="Google Shape;508;p8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1600"/>
              </a:spcAft>
              <a:buClr>
                <a:srgbClr val="CC7B16"/>
              </a:buClr>
              <a:buSzPts val="2000"/>
              <a:buFont typeface="Arimo"/>
              <a:buChar char="❏"/>
            </a:pPr>
            <a:r>
              <a:rPr lang="en" sz="2000">
                <a:solidFill>
                  <a:srgbClr val="4A4A4A"/>
                </a:solidFill>
              </a:rPr>
              <a:t>In Matthew 25, Jesus speaks of the Corporal Works of Mercy. In other places in Scripture, Jesus speaks about the Spiritual Works of Mercy.</a:t>
            </a:r>
            <a:endParaRPr sz="2000">
              <a:solidFill>
                <a:srgbClr val="4A4A4A"/>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Works of Mercy</a:t>
            </a:r>
            <a:endParaRPr/>
          </a:p>
        </p:txBody>
      </p:sp>
      <p:sp>
        <p:nvSpPr>
          <p:cNvPr id="514" name="Google Shape;514;p8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The Corporal Works of Mercy are concerned with meeting the physical needs of others. These are:</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Feed the hungry</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Give drink to the thirsty</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Clothe the naked</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Shelter the homeless</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Visit the sick</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Visit the imprisoned</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Bury the dead.</a:t>
            </a:r>
            <a:endParaRPr sz="2000">
              <a:solidFill>
                <a:srgbClr val="4A4A4A"/>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Works of Mercy</a:t>
            </a:r>
            <a:endParaRPr/>
          </a:p>
        </p:txBody>
      </p:sp>
      <p:sp>
        <p:nvSpPr>
          <p:cNvPr id="520" name="Google Shape;520;p8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The Spiritual Works of Mercy are concerned with meeting the spiritual needs of others. These are:</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Instruct the ignorant</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Counsel the doubtful</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Correct sinners</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Bear wrongs patiently</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Forgive offenses willingly</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Comfort the afflicted</a:t>
            </a:r>
            <a:endParaRPr sz="2000">
              <a:solidFill>
                <a:srgbClr val="4A4A4A"/>
              </a:solidFill>
            </a:endParaRPr>
          </a:p>
          <a:p>
            <a:pPr marL="914400" lvl="1" indent="-355600" rtl="0">
              <a:spcBef>
                <a:spcPts val="0"/>
              </a:spcBef>
              <a:spcAft>
                <a:spcPts val="0"/>
              </a:spcAft>
              <a:buClr>
                <a:srgbClr val="CC7B16"/>
              </a:buClr>
              <a:buSzPts val="2000"/>
              <a:buChar char="❏"/>
            </a:pPr>
            <a:r>
              <a:rPr lang="en" sz="2000">
                <a:solidFill>
                  <a:srgbClr val="4A4A4A"/>
                </a:solidFill>
              </a:rPr>
              <a:t>Pray for the living and the dead.</a:t>
            </a:r>
            <a:endParaRPr sz="2000">
              <a:solidFill>
                <a:srgbClr val="4A4A4A"/>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7"/>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Lesson 9: God Loves Us and Calls Us to Be in Relationship with Him in the Church</a:t>
            </a:r>
            <a:endParaRPr/>
          </a:p>
        </p:txBody>
      </p:sp>
      <p:sp>
        <p:nvSpPr>
          <p:cNvPr id="526" name="Google Shape;526;p87"/>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Created by Love</a:t>
            </a:r>
            <a:endParaRPr/>
          </a:p>
        </p:txBody>
      </p:sp>
      <p:sp>
        <p:nvSpPr>
          <p:cNvPr id="532" name="Google Shape;532;p8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Read Jeremiah 31:20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God loves us and has called us into relationship with Him. Often, we hear that the “God of the Old Testament” is harsh and unloving, but in truth, God has always loved us, from the beginning. In fact, He loved us into existence.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We are the only creatures that He created for our own sake. That means we were created simply to be loved by Him and to love Him in return. God does not have “use” for us as if we were objects that benefit Him. </a:t>
            </a:r>
            <a:endParaRPr sz="2000">
              <a:solidFill>
                <a:srgbClr val="4A4A4A"/>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8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Created by Love</a:t>
            </a:r>
            <a:endParaRPr/>
          </a:p>
        </p:txBody>
      </p:sp>
      <p:sp>
        <p:nvSpPr>
          <p:cNvPr id="538" name="Google Shape;538;p89"/>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On the contrary, God’s relationship to us is more like that of a father to a child. A small child is helpless and cannot do anything without his parents. The father has no “use” for the child. The bene</a:t>
            </a:r>
            <a:r>
              <a:rPr lang="en" sz="1800"/>
              <a:t>fi</a:t>
            </a:r>
            <a:r>
              <a:rPr lang="en" sz="1800">
                <a:solidFill>
                  <a:srgbClr val="4A4A4A"/>
                </a:solidFill>
              </a:rPr>
              <a:t>t that the father receives from his relationship with his child is that he is able to love the child and hope that one day the child will love him in return.</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Sometimes it is difficult to see how God is loving us, but He is always there for us, always loving us. In fact, He sustains us in His love. If God stopped loving us for even a second, we would cease to exist. But instead, God has loved us into existence and sustains our life every second.</a:t>
            </a:r>
            <a:endParaRPr sz="1800">
              <a:solidFill>
                <a:srgbClr val="4A4A4A"/>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9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Created by Love</a:t>
            </a:r>
            <a:endParaRPr/>
          </a:p>
        </p:txBody>
      </p:sp>
      <p:sp>
        <p:nvSpPr>
          <p:cNvPr id="544" name="Google Shape;544;p9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God showed the ultimate act of love for us in Christ’s becoming man.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Romans 5:8 speaks of God showing His love for us in that while we were still sinners Christ died for us. It is a heroic deed to die for a loyal friend or family member, but to die for someone who has wronged you is almost impossible.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This is the ultimate way that we know God loves us no matter what! If He died for us while we were in sin, of course He will forgive our sins now.</a:t>
            </a:r>
            <a:endParaRPr sz="2000">
              <a:solidFill>
                <a:srgbClr val="4A4A4A"/>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9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Church, Our Mother</a:t>
            </a:r>
            <a:endParaRPr/>
          </a:p>
        </p:txBody>
      </p:sp>
      <p:sp>
        <p:nvSpPr>
          <p:cNvPr id="550" name="Google Shape;550;p91"/>
          <p:cNvSpPr txBox="1">
            <a:spLocks noGrp="1"/>
          </p:cNvSpPr>
          <p:nvPr>
            <p:ph type="body" idx="1"/>
          </p:nvPr>
        </p:nvSpPr>
        <p:spPr>
          <a:xfrm>
            <a:off x="729450" y="12406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4A4A4A"/>
              </a:buClr>
              <a:buSzPts val="1800"/>
              <a:buChar char="❏"/>
            </a:pPr>
            <a:r>
              <a:rPr lang="en" sz="1800">
                <a:solidFill>
                  <a:srgbClr val="4A4A4A"/>
                </a:solidFill>
              </a:rPr>
              <a:t>The Church, further, which is called “that Jerusalem which is above” and “our mother,” is described as the spotless spouse of the spotless lamb. It is she whom Christ “loved and for whom he delivered himself up that he might sanctify her.” It is she whom he unites to himself by an unbreakable alliance, and whom he constantly “nourishes and cherishes.” -CCC 757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God loves us as a father loves his children. His Son, Jesus Christ, during His earthly life, founded the Catholic Church.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It is in and through that Church that God calls us to Him and loves us. One way to think of the Church is as a mother. The Church is our mother. 				</a:t>
            </a:r>
            <a:endParaRPr sz="1800">
              <a:solidFill>
                <a:srgbClr val="4A4A4A"/>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92"/>
          <p:cNvSpPr txBox="1">
            <a:spLocks noGrp="1"/>
          </p:cNvSpPr>
          <p:nvPr>
            <p:ph type="body" idx="1"/>
          </p:nvPr>
        </p:nvSpPr>
        <p:spPr>
          <a:xfrm>
            <a:off x="4572150" y="1047200"/>
            <a:ext cx="40782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t>T</a:t>
            </a:r>
            <a:r>
              <a:rPr lang="en" sz="2000">
                <a:solidFill>
                  <a:srgbClr val="4A4A4A"/>
                </a:solidFill>
              </a:rPr>
              <a:t>his painting is </a:t>
            </a:r>
            <a:r>
              <a:rPr lang="en" sz="2000" i="1">
                <a:solidFill>
                  <a:srgbClr val="4A4A4A"/>
                </a:solidFill>
              </a:rPr>
              <a:t>Madonna of the the Recommended</a:t>
            </a:r>
            <a:r>
              <a:rPr lang="en" sz="2000">
                <a:solidFill>
                  <a:srgbClr val="4A4A4A"/>
                </a:solidFill>
              </a:rPr>
              <a:t> by Lippo Memmi.</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On one level, it’s clear that the image is of Mary, yet there is another way to interpret this painting, in light of the comparison from the </a:t>
            </a:r>
            <a:r>
              <a:rPr lang="en" sz="2000" i="1">
                <a:solidFill>
                  <a:srgbClr val="4A4A4A"/>
                </a:solidFill>
              </a:rPr>
              <a:t>Catechism</a:t>
            </a:r>
            <a:r>
              <a:rPr lang="en" sz="2000">
                <a:solidFill>
                  <a:srgbClr val="4A4A4A"/>
                </a:solidFill>
              </a:rPr>
              <a:t>. </a:t>
            </a:r>
            <a:endParaRPr sz="2000">
              <a:solidFill>
                <a:srgbClr val="4A4A4A"/>
              </a:solidFill>
            </a:endParaRPr>
          </a:p>
        </p:txBody>
      </p:sp>
      <p:sp>
        <p:nvSpPr>
          <p:cNvPr id="556" name="Google Shape;556;p92"/>
          <p:cNvSpPr txBox="1">
            <a:spLocks noGrp="1"/>
          </p:cNvSpPr>
          <p:nvPr>
            <p:ph type="title"/>
          </p:nvPr>
        </p:nvSpPr>
        <p:spPr>
          <a:xfrm>
            <a:off x="4572000" y="328050"/>
            <a:ext cx="4078200" cy="541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Church, Our Mother</a:t>
            </a:r>
            <a:endParaRPr/>
          </a:p>
        </p:txBody>
      </p:sp>
      <p:pic>
        <p:nvPicPr>
          <p:cNvPr id="557" name="Google Shape;557;p92"/>
          <p:cNvPicPr preferRelativeResize="0"/>
          <p:nvPr/>
        </p:nvPicPr>
        <p:blipFill rotWithShape="1">
          <a:blip r:embed="rId3">
            <a:alphaModFix/>
          </a:blip>
          <a:srcRect l="-823" r="-823" b="6498"/>
          <a:stretch/>
        </p:blipFill>
        <p:spPr>
          <a:xfrm>
            <a:off x="896175" y="404600"/>
            <a:ext cx="3430500" cy="4494600"/>
          </a:xfrm>
          <a:prstGeom prst="rect">
            <a:avLst/>
          </a:prstGeom>
          <a:noFill/>
          <a:ln w="76200" cap="flat" cmpd="sng">
            <a:solidFill>
              <a:srgbClr val="F6F3EC"/>
            </a:solidFill>
            <a:prstDash val="solid"/>
            <a:miter lim="8000"/>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A4A4A"/>
                </a:solidFill>
              </a:rPr>
              <a:t>In God’s Image and Likeness</a:t>
            </a:r>
            <a:endParaRPr/>
          </a:p>
        </p:txBody>
      </p:sp>
      <p:sp>
        <p:nvSpPr>
          <p:cNvPr id="124" name="Google Shape;124;p2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68300" rtl="0">
              <a:lnSpc>
                <a:spcPct val="100000"/>
              </a:lnSpc>
              <a:spcBef>
                <a:spcPts val="0"/>
              </a:spcBef>
              <a:spcAft>
                <a:spcPts val="0"/>
              </a:spcAft>
              <a:buClr>
                <a:srgbClr val="CC7B16"/>
              </a:buClr>
              <a:buSzPts val="2200"/>
              <a:buChar char="❏"/>
            </a:pPr>
            <a:r>
              <a:rPr lang="en" sz="2200">
                <a:solidFill>
                  <a:srgbClr val="4A4A4A"/>
                </a:solidFill>
              </a:rPr>
              <a:t>Perhaps you have been told that you look like your mother or father, or maybe you’ve been told that you’re a spitting image of another relative. When someone is in someone else’s likeness, it means that they have some of their characteristics. So when we say that humans are made in the image of God, we mean that we share some of His characteristics.</a:t>
            </a:r>
            <a:endParaRPr sz="2200">
              <a:solidFill>
                <a:srgbClr val="4A4A4A"/>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9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Church, Our Mother</a:t>
            </a:r>
            <a:endParaRPr/>
          </a:p>
        </p:txBody>
      </p:sp>
      <p:sp>
        <p:nvSpPr>
          <p:cNvPr id="563" name="Google Shape;563;p93"/>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The figure in the middle in one sense is Mary, but in another sense, it represents the Church.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The people below her, covered in her mantle are the people of the Church, working out their salvation here on earth and striving for holiness. The people over her mantle are the souls in Heaven, those who have run the race and won the prize. </a:t>
            </a:r>
            <a:endParaRPr sz="2000">
              <a:solidFill>
                <a:srgbClr val="4A4A4A"/>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9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Our Holy Family</a:t>
            </a:r>
            <a:endParaRPr/>
          </a:p>
        </p:txBody>
      </p:sp>
      <p:sp>
        <p:nvSpPr>
          <p:cNvPr id="569" name="Google Shape;569;p94"/>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As Christians, we belong to a holy family.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God is our Father and loves and protects us as a father protects his children.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The Church is our mother, who raises us and teaches and cares for us as a mother does her children.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Jesus is like us in all things but sin. He is our brother, the first of a risen humanity.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And all of the other members of the Church are our brothers and sisters in Christ. </a:t>
            </a:r>
            <a:endParaRPr sz="2000">
              <a:solidFill>
                <a:srgbClr val="4A4A4A"/>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9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Our Holy Family</a:t>
            </a:r>
            <a:endParaRPr/>
          </a:p>
        </p:txBody>
      </p:sp>
      <p:sp>
        <p:nvSpPr>
          <p:cNvPr id="575" name="Google Shape;575;p95"/>
          <p:cNvSpPr txBox="1">
            <a:spLocks noGrp="1"/>
          </p:cNvSpPr>
          <p:nvPr>
            <p:ph type="body" idx="1"/>
          </p:nvPr>
        </p:nvSpPr>
        <p:spPr>
          <a:xfrm>
            <a:off x="729450" y="1088275"/>
            <a:ext cx="7688700" cy="35991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God loves us so much that He sent His only Son into the world to show us His love, to teach us about Him and how to be in relationship with Him, and to die for our sins. And on the third day, Jesus rose from the dead.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As St. Paul describes the Resurrection, Jesus is the “first fruits” of a new humanity, the first in a human race free from death and sin.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In Christ, raised up and guided by His Church, and loved by the Father, we too can be free from death and sin. This is the gift of salvation.</a:t>
            </a:r>
            <a:endParaRPr sz="2000">
              <a:solidFill>
                <a:srgbClr val="4A4A4A"/>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9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Resurrection of the Dead</a:t>
            </a:r>
            <a:endParaRPr/>
          </a:p>
        </p:txBody>
      </p:sp>
      <p:sp>
        <p:nvSpPr>
          <p:cNvPr id="581" name="Google Shape;581;p96"/>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St. Paul is a great example of how we experience God’s love for us in the Church and are “raised” by our Father (God) and mother (the Church) with Jesus as our model to follow.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Paul received His faith from Jesus Himself, but that faith was nurtured through the Church (the other Apostles). And then, he followed in the footsteps of Christ to proclaim the Gospel. And St. Paul further explains a theology of the Resurrection in which Jesus was the first to be raised.</a:t>
            </a:r>
            <a:endParaRPr sz="2000">
              <a:solidFill>
                <a:srgbClr val="4A4A4A"/>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Resurrection of the Dead</a:t>
            </a:r>
            <a:endParaRPr/>
          </a:p>
        </p:txBody>
      </p:sp>
      <p:sp>
        <p:nvSpPr>
          <p:cNvPr id="587" name="Google Shape;587;p97"/>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At the end of time, we too will share in the resurrection when our bodies are raised and our souls are reunited with them to live with God for eternity in the New Heavens and the New Earth.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This may sound incredible — and it is! We profess our belief in the resurrection of the body every time we say the Creed during Mass:</a:t>
            </a:r>
            <a:endParaRPr sz="1800">
              <a:solidFill>
                <a:srgbClr val="4A4A4A"/>
              </a:solidFill>
            </a:endParaRPr>
          </a:p>
          <a:p>
            <a:pPr lvl="1" indent="-342900">
              <a:spcBef>
                <a:spcPts val="0"/>
              </a:spcBef>
              <a:buClr>
                <a:srgbClr val="CC7B16"/>
              </a:buClr>
              <a:buSzPts val="1800"/>
              <a:buChar char="❏"/>
            </a:pPr>
            <a:r>
              <a:rPr lang="en" sz="1800" i="1">
                <a:solidFill>
                  <a:srgbClr val="4A4A4A"/>
                </a:solidFill>
              </a:rPr>
              <a:t>I believe in one, holy, catholic and apostolic Church. I confess one Baptism for the forgiveness of sins and </a:t>
            </a:r>
            <a:r>
              <a:rPr lang="en" sz="1800" b="1" i="1">
                <a:solidFill>
                  <a:srgbClr val="4A4A4A"/>
                </a:solidFill>
              </a:rPr>
              <a:t>I look forward to the resurrection of the dead </a:t>
            </a:r>
            <a:r>
              <a:rPr lang="en" sz="1800" i="1">
                <a:solidFill>
                  <a:srgbClr val="4A4A4A"/>
                </a:solidFill>
              </a:rPr>
              <a:t>and the life of the world to come. Amen.</a:t>
            </a:r>
            <a:r>
              <a:rPr lang="en" sz="1800">
                <a:solidFill>
                  <a:srgbClr val="4A4A4A"/>
                </a:solidFill>
              </a:rPr>
              <a:t> </a:t>
            </a:r>
            <a:endParaRPr sz="1800">
              <a:solidFill>
                <a:srgbClr val="4A4A4A"/>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ctrTitle"/>
          </p:nvPr>
        </p:nvSpPr>
        <p:spPr>
          <a:xfrm>
            <a:off x="3400750" y="1551050"/>
            <a:ext cx="4818600" cy="166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Church History</a:t>
            </a:r>
            <a:endParaRPr/>
          </a:p>
        </p:txBody>
      </p:sp>
      <p:sp>
        <p:nvSpPr>
          <p:cNvPr id="79" name="Google Shape;79;p13"/>
          <p:cNvSpPr txBox="1">
            <a:spLocks noGrp="1"/>
          </p:cNvSpPr>
          <p:nvPr>
            <p:ph type="subTitle" idx="1"/>
          </p:nvPr>
        </p:nvSpPr>
        <p:spPr>
          <a:xfrm>
            <a:off x="3400862" y="3172900"/>
            <a:ext cx="4818600" cy="541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Grade 8: Unit 2</a:t>
            </a:r>
            <a:endParaRPr/>
          </a:p>
        </p:txBody>
      </p:sp>
      <p:pic>
        <p:nvPicPr>
          <p:cNvPr id="80" name="Google Shape;80;p13"/>
          <p:cNvPicPr preferRelativeResize="0"/>
          <p:nvPr/>
        </p:nvPicPr>
        <p:blipFill rotWithShape="1">
          <a:blip r:embed="rId3">
            <a:alphaModFix/>
          </a:blip>
          <a:srcRect l="31932" t="24876" r="28930" b="17842"/>
          <a:stretch/>
        </p:blipFill>
        <p:spPr>
          <a:xfrm>
            <a:off x="321250" y="1683475"/>
            <a:ext cx="2715300" cy="26394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Lesson 1: The Nature and Mission of the Catholic Church</a:t>
            </a:r>
            <a:endParaRPr/>
          </a:p>
        </p:txBody>
      </p:sp>
      <p:sp>
        <p:nvSpPr>
          <p:cNvPr id="86" name="Google Shape;86;p14"/>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87" name="Google Shape;87;p14"/>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Studying History</a:t>
            </a:r>
            <a:endParaRPr/>
          </a:p>
        </p:txBody>
      </p:sp>
      <p:sp>
        <p:nvSpPr>
          <p:cNvPr id="93" name="Google Shape;93;p15"/>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Studying history is important for three reasons. </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First, memory of history gives us an understanding of who we are, a sense of our identity — as individuals, as families, as communities, and as people and nations. </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Second, having a sense of our history enables us to discover why we have certain traits and reactions — why we are the way we are! Again, this is true for individual persons all the way up to entire peoples and nations. </a:t>
            </a:r>
            <a:endParaRPr sz="1800">
              <a:solidFill>
                <a:srgbClr val="4A4A4A"/>
              </a:solidFill>
            </a:endParaRPr>
          </a:p>
          <a:p>
            <a:pPr marL="914400" lvl="1" indent="-342900" rtl="0">
              <a:spcBef>
                <a:spcPts val="0"/>
              </a:spcBef>
              <a:spcAft>
                <a:spcPts val="0"/>
              </a:spcAft>
              <a:buClr>
                <a:srgbClr val="CC7B16"/>
              </a:buClr>
              <a:buSzPts val="1800"/>
              <a:buChar char="❏"/>
            </a:pPr>
            <a:r>
              <a:rPr lang="en" sz="1800">
                <a:solidFill>
                  <a:srgbClr val="4A4A4A"/>
                </a:solidFill>
              </a:rPr>
              <a:t>And third, knowing our history can help us make better choices for the future.</a:t>
            </a:r>
            <a:endParaRPr sz="1800">
              <a:solidFill>
                <a:srgbClr val="4A4A4A"/>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729450" y="4804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Studying Church History</a:t>
            </a:r>
            <a:endParaRPr/>
          </a:p>
        </p:txBody>
      </p:sp>
      <p:sp>
        <p:nvSpPr>
          <p:cNvPr id="99" name="Google Shape;99;p16"/>
          <p:cNvSpPr txBox="1">
            <a:spLocks noGrp="1"/>
          </p:cNvSpPr>
          <p:nvPr>
            <p:ph type="body" idx="1"/>
          </p:nvPr>
        </p:nvSpPr>
        <p:spPr>
          <a:xfrm>
            <a:off x="729450" y="1012075"/>
            <a:ext cx="81642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a:solidFill>
                  <a:srgbClr val="4A4A4A"/>
                </a:solidFill>
              </a:rPr>
              <a:t>Studying Church history is no different. </a:t>
            </a:r>
            <a:endParaRPr sz="1800">
              <a:solidFill>
                <a:srgbClr val="4A4A4A"/>
              </a:solidFill>
            </a:endParaRPr>
          </a:p>
          <a:p>
            <a:pPr marL="914400" marR="0" lvl="1" indent="-342900" algn="l" rtl="0">
              <a:lnSpc>
                <a:spcPct val="115000"/>
              </a:lnSpc>
              <a:spcBef>
                <a:spcPts val="0"/>
              </a:spcBef>
              <a:spcAft>
                <a:spcPts val="0"/>
              </a:spcAft>
              <a:buClr>
                <a:srgbClr val="CC7B16"/>
              </a:buClr>
              <a:buSzPts val="1800"/>
              <a:buFont typeface="Arimo"/>
              <a:buChar char="❏"/>
            </a:pPr>
            <a:r>
              <a:rPr lang="en" sz="1800">
                <a:solidFill>
                  <a:srgbClr val="4A4A4A"/>
                </a:solidFill>
              </a:rPr>
              <a:t>When we study the history of the Church, we learn who we are as Christians and gain a stronger sense of our identity as the people of God. </a:t>
            </a:r>
            <a:endParaRPr sz="1800">
              <a:solidFill>
                <a:srgbClr val="4A4A4A"/>
              </a:solidFill>
            </a:endParaRPr>
          </a:p>
          <a:p>
            <a:pPr marL="914400" marR="0" lvl="1" indent="-342900" algn="l" rtl="0">
              <a:lnSpc>
                <a:spcPct val="115000"/>
              </a:lnSpc>
              <a:spcBef>
                <a:spcPts val="0"/>
              </a:spcBef>
              <a:spcAft>
                <a:spcPts val="0"/>
              </a:spcAft>
              <a:buClr>
                <a:srgbClr val="CC7B16"/>
              </a:buClr>
              <a:buSzPts val="1800"/>
              <a:buFont typeface="Arimo"/>
              <a:buChar char="❏"/>
            </a:pPr>
            <a:r>
              <a:rPr lang="en" sz="1800">
                <a:solidFill>
                  <a:srgbClr val="4A4A4A"/>
                </a:solidFill>
              </a:rPr>
              <a:t>When we study the history of the Church, we discover why we do things the way we do them as Christians, why we believe the things we believe, why we are structured and organized in the way we are, and why we relate to other groups and individuals in the way we do. </a:t>
            </a:r>
            <a:endParaRPr sz="1800">
              <a:solidFill>
                <a:srgbClr val="4A4A4A"/>
              </a:solidFill>
            </a:endParaRPr>
          </a:p>
          <a:p>
            <a:pPr marL="914400" marR="0" lvl="1" indent="-342900" algn="l" rtl="0">
              <a:lnSpc>
                <a:spcPct val="115000"/>
              </a:lnSpc>
              <a:spcBef>
                <a:spcPts val="0"/>
              </a:spcBef>
              <a:spcAft>
                <a:spcPts val="0"/>
              </a:spcAft>
              <a:buClr>
                <a:srgbClr val="CC7B16"/>
              </a:buClr>
              <a:buSzPts val="1800"/>
              <a:buFont typeface="Arimo"/>
              <a:buChar char="❏"/>
            </a:pPr>
            <a:r>
              <a:rPr lang="en" sz="1800">
                <a:solidFill>
                  <a:srgbClr val="4A4A4A"/>
                </a:solidFill>
              </a:rPr>
              <a:t>And when we study the history of the Church, we inform ourselves so that together as one people of God we can forge a path into the future that builds on the successes, wisdom, and traditions of the past.</a:t>
            </a:r>
            <a:endParaRPr sz="1800">
              <a:solidFill>
                <a:srgbClr val="4A4A4A"/>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Church: Communion of the Faithful</a:t>
            </a:r>
            <a:endParaRPr/>
          </a:p>
        </p:txBody>
      </p:sp>
      <p:sp>
        <p:nvSpPr>
          <p:cNvPr id="105" name="Google Shape;105;p17"/>
          <p:cNvSpPr txBox="1">
            <a:spLocks noGrp="1"/>
          </p:cNvSpPr>
          <p:nvPr>
            <p:ph type="body" idx="1"/>
          </p:nvPr>
        </p:nvSpPr>
        <p:spPr>
          <a:xfrm>
            <a:off x="729450" y="1164475"/>
            <a:ext cx="7688700" cy="3485400"/>
          </a:xfrm>
          <a:prstGeom prst="rect">
            <a:avLst/>
          </a:prstGeom>
        </p:spPr>
        <p:txBody>
          <a:bodyPr spcFirstLastPara="1" wrap="square" lIns="91425" tIns="91425" rIns="91425" bIns="91425" anchor="t" anchorCtr="0">
            <a:noAutofit/>
          </a:bodyPr>
          <a:lstStyle/>
          <a:p>
            <a:pPr marL="457200" lvl="0" indent="-342900" rtl="0">
              <a:lnSpc>
                <a:spcPct val="100000"/>
              </a:lnSpc>
              <a:spcBef>
                <a:spcPts val="0"/>
              </a:spcBef>
              <a:spcAft>
                <a:spcPts val="0"/>
              </a:spcAft>
              <a:buClr>
                <a:srgbClr val="CC7B16"/>
              </a:buClr>
              <a:buSzPts val="1800"/>
              <a:buChar char="❏"/>
            </a:pPr>
            <a:r>
              <a:rPr lang="en" sz="1800">
                <a:solidFill>
                  <a:srgbClr val="4A4A4A"/>
                </a:solidFill>
              </a:rPr>
              <a:t>“The Church is the faithful of the whole world.” -St. Augustine</a:t>
            </a:r>
            <a:endParaRPr sz="1800">
              <a:solidFill>
                <a:srgbClr val="4A4A4A"/>
              </a:solidFill>
            </a:endParaRPr>
          </a:p>
          <a:p>
            <a:pPr marL="457200" lvl="0" indent="-342900" rtl="0">
              <a:lnSpc>
                <a:spcPct val="100000"/>
              </a:lnSpc>
              <a:spcBef>
                <a:spcPts val="0"/>
              </a:spcBef>
              <a:spcAft>
                <a:spcPts val="0"/>
              </a:spcAft>
              <a:buClr>
                <a:srgbClr val="CC7B16"/>
              </a:buClr>
              <a:buSzPts val="1800"/>
              <a:buChar char="❏"/>
            </a:pPr>
            <a:r>
              <a:rPr lang="en" sz="1800">
                <a:solidFill>
                  <a:srgbClr val="4A4A4A"/>
                </a:solidFill>
              </a:rPr>
              <a:t>The Church is far more than just a building in which we worship. The Church is all the faithful in all the world. Put another way, the Church is the communion of the faithful (those who have been or are being saved by faith in Christ). </a:t>
            </a:r>
            <a:endParaRPr sz="1800">
              <a:solidFill>
                <a:srgbClr val="4A4A4A"/>
              </a:solidFill>
            </a:endParaRPr>
          </a:p>
          <a:p>
            <a:pPr marL="914400" lvl="1" indent="-342900" rtl="0">
              <a:lnSpc>
                <a:spcPct val="100000"/>
              </a:lnSpc>
              <a:spcBef>
                <a:spcPts val="0"/>
              </a:spcBef>
              <a:spcAft>
                <a:spcPts val="0"/>
              </a:spcAft>
              <a:buClr>
                <a:srgbClr val="CC7B16"/>
              </a:buClr>
              <a:buSzPts val="1800"/>
              <a:buChar char="❏"/>
            </a:pPr>
            <a:r>
              <a:rPr lang="en" sz="1800">
                <a:solidFill>
                  <a:srgbClr val="4A4A4A"/>
                </a:solidFill>
              </a:rPr>
              <a:t>That means the Church is the communion of faithful people who are working out their salvation here on earth (the Church Militant), </a:t>
            </a:r>
            <a:endParaRPr sz="1800">
              <a:solidFill>
                <a:srgbClr val="4A4A4A"/>
              </a:solidFill>
            </a:endParaRPr>
          </a:p>
          <a:p>
            <a:pPr marL="914400" lvl="1" indent="-342900" rtl="0">
              <a:lnSpc>
                <a:spcPct val="100000"/>
              </a:lnSpc>
              <a:spcBef>
                <a:spcPts val="0"/>
              </a:spcBef>
              <a:spcAft>
                <a:spcPts val="0"/>
              </a:spcAft>
              <a:buClr>
                <a:srgbClr val="CC7B16"/>
              </a:buClr>
              <a:buSzPts val="1800"/>
              <a:buChar char="❏"/>
            </a:pPr>
            <a:r>
              <a:rPr lang="en" sz="1800">
                <a:solidFill>
                  <a:srgbClr val="4A4A4A"/>
                </a:solidFill>
              </a:rPr>
              <a:t>those faithful who have died but are in a state of purification in Purgatory and are assured of salvation (the Church Suffering), </a:t>
            </a:r>
            <a:endParaRPr sz="1800">
              <a:solidFill>
                <a:srgbClr val="4A4A4A"/>
              </a:solidFill>
            </a:endParaRPr>
          </a:p>
          <a:p>
            <a:pPr marL="914400" lvl="1" indent="-342900" rtl="0">
              <a:lnSpc>
                <a:spcPct val="100000"/>
              </a:lnSpc>
              <a:spcBef>
                <a:spcPts val="0"/>
              </a:spcBef>
              <a:spcAft>
                <a:spcPts val="0"/>
              </a:spcAft>
              <a:buClr>
                <a:srgbClr val="CC7B16"/>
              </a:buClr>
              <a:buSzPts val="1800"/>
              <a:buChar char="❏"/>
            </a:pPr>
            <a:r>
              <a:rPr lang="en" sz="1800">
                <a:solidFill>
                  <a:srgbClr val="4A4A4A"/>
                </a:solidFill>
              </a:rPr>
              <a:t>and those faithful who have died and are in Heaven with God and all the angels and saints (the Church Triumphant). </a:t>
            </a:r>
            <a:endParaRPr sz="1800">
              <a:solidFill>
                <a:srgbClr val="4A4A4A"/>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A4A4A"/>
                </a:solidFill>
              </a:rPr>
              <a:t>In God’s Image and Likeness</a:t>
            </a:r>
            <a:endParaRPr/>
          </a:p>
        </p:txBody>
      </p:sp>
      <p:sp>
        <p:nvSpPr>
          <p:cNvPr id="130" name="Google Shape;130;p2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68300" rtl="0">
              <a:spcBef>
                <a:spcPts val="0"/>
              </a:spcBef>
              <a:spcAft>
                <a:spcPts val="0"/>
              </a:spcAft>
              <a:buClr>
                <a:srgbClr val="CC7B16"/>
              </a:buClr>
              <a:buSzPts val="2200"/>
              <a:buChar char="❏"/>
            </a:pPr>
            <a:r>
              <a:rPr lang="en" sz="2200">
                <a:solidFill>
                  <a:srgbClr val="4A4A4A"/>
                </a:solidFill>
              </a:rPr>
              <a:t>Being made in the image of God, or the </a:t>
            </a:r>
            <a:r>
              <a:rPr lang="en" sz="2200" i="1">
                <a:solidFill>
                  <a:srgbClr val="4A4A4A"/>
                </a:solidFill>
              </a:rPr>
              <a:t>imago Dei</a:t>
            </a:r>
            <a:r>
              <a:rPr lang="en" sz="2200">
                <a:solidFill>
                  <a:srgbClr val="4A4A4A"/>
                </a:solidFill>
              </a:rPr>
              <a:t>, means that we are literally made in the image of Love Himself. </a:t>
            </a:r>
            <a:endParaRPr sz="2200">
              <a:solidFill>
                <a:srgbClr val="4A4A4A"/>
              </a:solidFill>
            </a:endParaRPr>
          </a:p>
          <a:p>
            <a:pPr marL="457200" lvl="0" indent="-368300" rtl="0">
              <a:spcBef>
                <a:spcPts val="0"/>
              </a:spcBef>
              <a:spcAft>
                <a:spcPts val="0"/>
              </a:spcAft>
              <a:buClr>
                <a:srgbClr val="CC7B16"/>
              </a:buClr>
              <a:buSzPts val="2200"/>
              <a:buChar char="❏"/>
            </a:pPr>
            <a:r>
              <a:rPr lang="en" sz="2200">
                <a:solidFill>
                  <a:srgbClr val="4A4A4A"/>
                </a:solidFill>
              </a:rPr>
              <a:t>God is love, so we are made by Love, in Love, for love, and made to love! We are given an invitation to enter into the community of the Trinity and enter into the Love of God.</a:t>
            </a:r>
            <a:endParaRPr sz="2200">
              <a:solidFill>
                <a:srgbClr val="4A4A4A"/>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Jesus: Priest, Prophet, and King</a:t>
            </a:r>
            <a:endParaRPr/>
          </a:p>
        </p:txBody>
      </p:sp>
      <p:sp>
        <p:nvSpPr>
          <p:cNvPr id="111" name="Google Shape;111;p18"/>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dirty="0">
                <a:solidFill>
                  <a:srgbClr val="4A4A4A"/>
                </a:solidFill>
              </a:rPr>
              <a:t>Jesus’ mission was </a:t>
            </a:r>
            <a:r>
              <a:rPr lang="en" sz="2000" i="1" dirty="0"/>
              <a:t>the</a:t>
            </a:r>
            <a:r>
              <a:rPr lang="en" sz="2000" i="1" dirty="0">
                <a:solidFill>
                  <a:srgbClr val="4A4A4A"/>
                </a:solidFill>
              </a:rPr>
              <a:t> salvation of all souls. </a:t>
            </a:r>
            <a:endParaRPr sz="2000" i="1" dirty="0">
              <a:solidFill>
                <a:srgbClr val="4A4A4A"/>
              </a:solidFill>
            </a:endParaRPr>
          </a:p>
          <a:p>
            <a:pPr marL="457200" lvl="0" indent="-355600" rtl="0">
              <a:spcBef>
                <a:spcPts val="0"/>
              </a:spcBef>
              <a:spcAft>
                <a:spcPts val="0"/>
              </a:spcAft>
              <a:buClr>
                <a:srgbClr val="CC7B16"/>
              </a:buClr>
              <a:buSzPts val="2000"/>
              <a:buChar char="❏"/>
            </a:pPr>
            <a:r>
              <a:rPr lang="en" sz="2000" dirty="0">
                <a:solidFill>
                  <a:srgbClr val="4A4A4A"/>
                </a:solidFill>
              </a:rPr>
              <a:t>Jesus accomplished His mission by His threefold office, or role, as priest, prophet, and king. </a:t>
            </a:r>
            <a:endParaRPr sz="2000" dirty="0">
              <a:solidFill>
                <a:srgbClr val="4A4A4A"/>
              </a:solidFill>
            </a:endParaRPr>
          </a:p>
          <a:p>
            <a:pPr marL="457200" lvl="0" indent="-355600" rtl="0">
              <a:spcBef>
                <a:spcPts val="0"/>
              </a:spcBef>
              <a:spcAft>
                <a:spcPts val="0"/>
              </a:spcAft>
              <a:buClr>
                <a:srgbClr val="CC7B16"/>
              </a:buClr>
              <a:buSzPts val="2000"/>
              <a:buChar char="❏"/>
            </a:pPr>
            <a:r>
              <a:rPr lang="en" sz="2000" dirty="0">
                <a:solidFill>
                  <a:srgbClr val="4A4A4A"/>
                </a:solidFill>
              </a:rPr>
              <a:t>When Jesus said that He is the way, the truth, and the life, He was saying that He is priest, prophet, and king.</a:t>
            </a:r>
            <a:endParaRPr sz="2000" dirty="0">
              <a:solidFill>
                <a:srgbClr val="4A4A4A"/>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Offices of Christ and Mission of the Church</a:t>
            </a:r>
            <a:endParaRPr/>
          </a:p>
        </p:txBody>
      </p:sp>
      <p:graphicFrame>
        <p:nvGraphicFramePr>
          <p:cNvPr id="117" name="Google Shape;117;p19"/>
          <p:cNvGraphicFramePr/>
          <p:nvPr/>
        </p:nvGraphicFramePr>
        <p:xfrm>
          <a:off x="729450" y="1387674"/>
          <a:ext cx="7688700" cy="3142065"/>
        </p:xfrm>
        <a:graphic>
          <a:graphicData uri="http://schemas.openxmlformats.org/drawingml/2006/table">
            <a:tbl>
              <a:tblPr>
                <a:noFill/>
              </a:tblPr>
              <a:tblGrid>
                <a:gridCol w="1357600">
                  <a:extLst>
                    <a:ext uri="{9D8B030D-6E8A-4147-A177-3AD203B41FA5}">
                      <a16:colId xmlns:a16="http://schemas.microsoft.com/office/drawing/2014/main" val="20000"/>
                    </a:ext>
                  </a:extLst>
                </a:gridCol>
                <a:gridCol w="1350975">
                  <a:extLst>
                    <a:ext uri="{9D8B030D-6E8A-4147-A177-3AD203B41FA5}">
                      <a16:colId xmlns:a16="http://schemas.microsoft.com/office/drawing/2014/main" val="20001"/>
                    </a:ext>
                  </a:extLst>
                </a:gridCol>
                <a:gridCol w="4980125">
                  <a:extLst>
                    <a:ext uri="{9D8B030D-6E8A-4147-A177-3AD203B41FA5}">
                      <a16:colId xmlns:a16="http://schemas.microsoft.com/office/drawing/2014/main" val="20002"/>
                    </a:ext>
                  </a:extLst>
                </a:gridCol>
              </a:tblGrid>
              <a:tr h="694425">
                <a:tc gridSpan="2">
                  <a:txBody>
                    <a:bodyPr/>
                    <a:lstStyle/>
                    <a:p>
                      <a:pPr marL="0" lvl="0" indent="0" algn="ctr">
                        <a:spcBef>
                          <a:spcPts val="0"/>
                        </a:spcBef>
                        <a:spcAft>
                          <a:spcPts val="0"/>
                        </a:spcAft>
                        <a:buNone/>
                      </a:pPr>
                      <a:r>
                        <a:rPr lang="en" sz="1800" b="1" dirty="0">
                          <a:solidFill>
                            <a:srgbClr val="4A4A4A"/>
                          </a:solidFill>
                        </a:rPr>
                        <a:t>Threefold Office of Christ</a:t>
                      </a:r>
                      <a:endParaRPr sz="1800" b="1" dirty="0">
                        <a:solidFill>
                          <a:srgbClr val="4A4A4A"/>
                        </a:solidFill>
                      </a:endParaRPr>
                    </a:p>
                  </a:txBody>
                  <a:tcPr marL="91425" marR="91425" marT="91425" marB="91425"/>
                </a:tc>
                <a:tc hMerge="1">
                  <a:txBody>
                    <a:bodyPr/>
                    <a:lstStyle/>
                    <a:p>
                      <a:endParaRPr lang="en-US"/>
                    </a:p>
                  </a:txBody>
                  <a:tcPr/>
                </a:tc>
                <a:tc>
                  <a:txBody>
                    <a:bodyPr/>
                    <a:lstStyle/>
                    <a:p>
                      <a:pPr marL="0" lvl="0" indent="0" algn="ctr">
                        <a:spcBef>
                          <a:spcPts val="0"/>
                        </a:spcBef>
                        <a:spcAft>
                          <a:spcPts val="0"/>
                        </a:spcAft>
                        <a:buNone/>
                      </a:pPr>
                      <a:r>
                        <a:rPr lang="en" sz="1800" b="1">
                          <a:solidFill>
                            <a:srgbClr val="4A4A4A"/>
                          </a:solidFill>
                        </a:rPr>
                        <a:t>Threefold Mission of the Church</a:t>
                      </a:r>
                      <a:endParaRPr sz="1800" b="1">
                        <a:solidFill>
                          <a:srgbClr val="4A4A4A"/>
                        </a:solidFill>
                      </a:endParaRPr>
                    </a:p>
                  </a:txBody>
                  <a:tcPr marL="91425" marR="91425" marT="91425" marB="91425"/>
                </a:tc>
                <a:extLst>
                  <a:ext uri="{0D108BD9-81ED-4DB2-BD59-A6C34878D82A}">
                    <a16:rowId xmlns:a16="http://schemas.microsoft.com/office/drawing/2014/main" val="10000"/>
                  </a:ext>
                </a:extLst>
              </a:tr>
              <a:tr h="759875">
                <a:tc>
                  <a:txBody>
                    <a:bodyPr/>
                    <a:lstStyle/>
                    <a:p>
                      <a:pPr marL="0" lvl="0" indent="0" algn="ctr">
                        <a:spcBef>
                          <a:spcPts val="0"/>
                        </a:spcBef>
                        <a:spcAft>
                          <a:spcPts val="0"/>
                        </a:spcAft>
                        <a:buNone/>
                      </a:pPr>
                      <a:r>
                        <a:rPr lang="en" sz="1800">
                          <a:solidFill>
                            <a:srgbClr val="4A4A4A"/>
                          </a:solidFill>
                        </a:rPr>
                        <a:t>The Way</a:t>
                      </a:r>
                      <a:endParaRPr sz="1800">
                        <a:solidFill>
                          <a:srgbClr val="4A4A4A"/>
                        </a:solidFill>
                      </a:endParaRPr>
                    </a:p>
                  </a:txBody>
                  <a:tcPr marL="91425" marR="91425" marT="91425" marB="91425"/>
                </a:tc>
                <a:tc>
                  <a:txBody>
                    <a:bodyPr/>
                    <a:lstStyle/>
                    <a:p>
                      <a:pPr marL="0" lvl="0" indent="0" algn="ctr">
                        <a:spcBef>
                          <a:spcPts val="0"/>
                        </a:spcBef>
                        <a:spcAft>
                          <a:spcPts val="0"/>
                        </a:spcAft>
                        <a:buNone/>
                      </a:pPr>
                      <a:r>
                        <a:rPr lang="en" sz="1800">
                          <a:solidFill>
                            <a:srgbClr val="4A4A4A"/>
                          </a:solidFill>
                        </a:rPr>
                        <a:t>King</a:t>
                      </a:r>
                      <a:endParaRPr sz="1800">
                        <a:solidFill>
                          <a:srgbClr val="4A4A4A"/>
                        </a:solidFill>
                      </a:endParaRPr>
                    </a:p>
                  </a:txBody>
                  <a:tcPr marL="91425" marR="91425" marT="91425" marB="91425"/>
                </a:tc>
                <a:tc>
                  <a:txBody>
                    <a:bodyPr/>
                    <a:lstStyle/>
                    <a:p>
                      <a:pPr marL="0" lvl="0" indent="0" algn="ctr">
                        <a:spcBef>
                          <a:spcPts val="0"/>
                        </a:spcBef>
                        <a:spcAft>
                          <a:spcPts val="0"/>
                        </a:spcAft>
                        <a:buNone/>
                      </a:pPr>
                      <a:r>
                        <a:rPr lang="en" sz="1800">
                          <a:solidFill>
                            <a:srgbClr val="4A4A4A"/>
                          </a:solidFill>
                        </a:rPr>
                        <a:t>Hierarchy: The pope, bishops, and priests who lead and govern the Church</a:t>
                      </a:r>
                      <a:endParaRPr sz="1800">
                        <a:solidFill>
                          <a:srgbClr val="4A4A4A"/>
                        </a:solidFill>
                      </a:endParaRPr>
                    </a:p>
                  </a:txBody>
                  <a:tcPr marL="91425" marR="91425" marT="91425" marB="91425"/>
                </a:tc>
                <a:extLst>
                  <a:ext uri="{0D108BD9-81ED-4DB2-BD59-A6C34878D82A}">
                    <a16:rowId xmlns:a16="http://schemas.microsoft.com/office/drawing/2014/main" val="10001"/>
                  </a:ext>
                </a:extLst>
              </a:tr>
              <a:tr h="825350">
                <a:tc>
                  <a:txBody>
                    <a:bodyPr/>
                    <a:lstStyle/>
                    <a:p>
                      <a:pPr marL="0" lvl="0" indent="0" algn="ctr">
                        <a:spcBef>
                          <a:spcPts val="0"/>
                        </a:spcBef>
                        <a:spcAft>
                          <a:spcPts val="0"/>
                        </a:spcAft>
                        <a:buNone/>
                      </a:pPr>
                      <a:r>
                        <a:rPr lang="en" sz="1800">
                          <a:solidFill>
                            <a:srgbClr val="4A4A4A"/>
                          </a:solidFill>
                        </a:rPr>
                        <a:t>The Truth</a:t>
                      </a:r>
                      <a:endParaRPr sz="1800">
                        <a:solidFill>
                          <a:srgbClr val="4A4A4A"/>
                        </a:solidFill>
                      </a:endParaRPr>
                    </a:p>
                  </a:txBody>
                  <a:tcPr marL="91425" marR="91425" marT="91425" marB="91425"/>
                </a:tc>
                <a:tc>
                  <a:txBody>
                    <a:bodyPr/>
                    <a:lstStyle/>
                    <a:p>
                      <a:pPr marL="0" lvl="0" indent="0" algn="ctr">
                        <a:spcBef>
                          <a:spcPts val="0"/>
                        </a:spcBef>
                        <a:spcAft>
                          <a:spcPts val="0"/>
                        </a:spcAft>
                        <a:buNone/>
                      </a:pPr>
                      <a:r>
                        <a:rPr lang="en" sz="1800">
                          <a:solidFill>
                            <a:srgbClr val="4A4A4A"/>
                          </a:solidFill>
                        </a:rPr>
                        <a:t>Prophet</a:t>
                      </a:r>
                      <a:endParaRPr sz="1800">
                        <a:solidFill>
                          <a:srgbClr val="4A4A4A"/>
                        </a:solidFill>
                      </a:endParaRPr>
                    </a:p>
                  </a:txBody>
                  <a:tcPr marL="91425" marR="91425" marT="91425" marB="91425"/>
                </a:tc>
                <a:tc>
                  <a:txBody>
                    <a:bodyPr/>
                    <a:lstStyle/>
                    <a:p>
                      <a:pPr marL="0" lvl="0" indent="0" algn="ctr">
                        <a:spcBef>
                          <a:spcPts val="0"/>
                        </a:spcBef>
                        <a:spcAft>
                          <a:spcPts val="0"/>
                        </a:spcAft>
                        <a:buNone/>
                      </a:pPr>
                      <a:r>
                        <a:rPr lang="en" sz="1800">
                          <a:solidFill>
                            <a:srgbClr val="4A4A4A"/>
                          </a:solidFill>
                        </a:rPr>
                        <a:t>Doctrine: The essential teachings of our Faith</a:t>
                      </a:r>
                      <a:endParaRPr sz="1800">
                        <a:solidFill>
                          <a:srgbClr val="4A4A4A"/>
                        </a:solidFill>
                      </a:endParaRPr>
                    </a:p>
                  </a:txBody>
                  <a:tcPr marL="91425" marR="91425" marT="91425" marB="91425"/>
                </a:tc>
                <a:extLst>
                  <a:ext uri="{0D108BD9-81ED-4DB2-BD59-A6C34878D82A}">
                    <a16:rowId xmlns:a16="http://schemas.microsoft.com/office/drawing/2014/main" val="10002"/>
                  </a:ext>
                </a:extLst>
              </a:tr>
              <a:tr h="825350">
                <a:tc>
                  <a:txBody>
                    <a:bodyPr/>
                    <a:lstStyle/>
                    <a:p>
                      <a:pPr marL="0" lvl="0" indent="0" algn="ctr">
                        <a:spcBef>
                          <a:spcPts val="0"/>
                        </a:spcBef>
                        <a:spcAft>
                          <a:spcPts val="0"/>
                        </a:spcAft>
                        <a:buNone/>
                      </a:pPr>
                      <a:r>
                        <a:rPr lang="en" sz="1800">
                          <a:solidFill>
                            <a:srgbClr val="4A4A4A"/>
                          </a:solidFill>
                        </a:rPr>
                        <a:t>The Life</a:t>
                      </a:r>
                      <a:endParaRPr sz="1800">
                        <a:solidFill>
                          <a:srgbClr val="4A4A4A"/>
                        </a:solidFill>
                      </a:endParaRPr>
                    </a:p>
                  </a:txBody>
                  <a:tcPr marL="91425" marR="91425" marT="91425" marB="91425"/>
                </a:tc>
                <a:tc>
                  <a:txBody>
                    <a:bodyPr/>
                    <a:lstStyle/>
                    <a:p>
                      <a:pPr marL="0" lvl="0" indent="0" algn="ctr">
                        <a:spcBef>
                          <a:spcPts val="0"/>
                        </a:spcBef>
                        <a:spcAft>
                          <a:spcPts val="0"/>
                        </a:spcAft>
                        <a:buNone/>
                      </a:pPr>
                      <a:r>
                        <a:rPr lang="en" sz="1800">
                          <a:solidFill>
                            <a:srgbClr val="4A4A4A"/>
                          </a:solidFill>
                        </a:rPr>
                        <a:t>Priest</a:t>
                      </a:r>
                      <a:endParaRPr sz="1800">
                        <a:solidFill>
                          <a:srgbClr val="4A4A4A"/>
                        </a:solidFill>
                      </a:endParaRPr>
                    </a:p>
                  </a:txBody>
                  <a:tcPr marL="91425" marR="91425" marT="91425" marB="91425"/>
                </a:tc>
                <a:tc>
                  <a:txBody>
                    <a:bodyPr/>
                    <a:lstStyle/>
                    <a:p>
                      <a:pPr marL="0" lvl="0" indent="0" algn="ctr">
                        <a:spcBef>
                          <a:spcPts val="0"/>
                        </a:spcBef>
                        <a:spcAft>
                          <a:spcPts val="0"/>
                        </a:spcAft>
                        <a:buNone/>
                      </a:pPr>
                      <a:r>
                        <a:rPr lang="en" sz="1800" dirty="0">
                          <a:solidFill>
                            <a:srgbClr val="4A4A4A"/>
                          </a:solidFill>
                        </a:rPr>
                        <a:t>Liturgy: The worship of the Church, specifically the Sacraments</a:t>
                      </a:r>
                      <a:endParaRPr sz="1800" dirty="0">
                        <a:solidFill>
                          <a:srgbClr val="4A4A4A"/>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Missions of Christ and the Church</a:t>
            </a:r>
            <a:endParaRPr/>
          </a:p>
        </p:txBody>
      </p:sp>
      <p:sp>
        <p:nvSpPr>
          <p:cNvPr id="123" name="Google Shape;123;p20"/>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CC7B16"/>
              </a:buClr>
              <a:buSzPts val="2000"/>
              <a:buChar char="❏"/>
            </a:pPr>
            <a:r>
              <a:rPr lang="en" sz="2000">
                <a:solidFill>
                  <a:srgbClr val="4A4A4A"/>
                </a:solidFill>
              </a:rPr>
              <a:t>The Church, the Body of Christ, has the same mission as Christ: the salvation of all souls. The Church carries out this mission in the same way Christ did. </a:t>
            </a:r>
            <a:endParaRPr sz="2000">
              <a:solidFill>
                <a:srgbClr val="4A4A4A"/>
              </a:solidFill>
            </a:endParaRPr>
          </a:p>
          <a:p>
            <a:pPr marL="457200" lvl="0" indent="-355600" rtl="0">
              <a:spcBef>
                <a:spcPts val="0"/>
              </a:spcBef>
              <a:spcAft>
                <a:spcPts val="0"/>
              </a:spcAft>
              <a:buClr>
                <a:srgbClr val="CC7B16"/>
              </a:buClr>
              <a:buSzPts val="2000"/>
              <a:buChar char="❏"/>
            </a:pPr>
            <a:r>
              <a:rPr lang="en" sz="2000">
                <a:solidFill>
                  <a:srgbClr val="4A4A4A"/>
                </a:solidFill>
              </a:rPr>
              <a:t>When Jesus founded the Catholic Church during His earthly life, He gave the Church a share in His threefold office of priest, prophet, and king. He established three features of the Church during His earthly life. </a:t>
            </a:r>
            <a:endParaRPr sz="2000">
              <a:solidFill>
                <a:srgbClr val="4A4A4A"/>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Missions of Christ and the Church</a:t>
            </a:r>
            <a:endParaRPr/>
          </a:p>
        </p:txBody>
      </p:sp>
      <p:sp>
        <p:nvSpPr>
          <p:cNvPr id="129" name="Google Shape;129;p21"/>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In other words, Jesus directly established the three features of the Church that make the Church the Church: the liturgy, doctrine, and hierarchy of the Church.  Each of these corresponds to an element of Christ’s threefold office of priest, prophet, and king. </a:t>
            </a:r>
            <a:endParaRPr sz="1800">
              <a:solidFill>
                <a:srgbClr val="4A4A4A"/>
              </a:solidFill>
            </a:endParaRPr>
          </a:p>
          <a:p>
            <a:pPr marL="457200" lvl="0" indent="-342900" rtl="0">
              <a:spcBef>
                <a:spcPts val="0"/>
              </a:spcBef>
              <a:spcAft>
                <a:spcPts val="0"/>
              </a:spcAft>
              <a:buClr>
                <a:srgbClr val="CC7B16"/>
              </a:buClr>
              <a:buSzPts val="1800"/>
              <a:buChar char="❏"/>
            </a:pPr>
            <a:r>
              <a:rPr lang="en" sz="1800" b="1">
                <a:solidFill>
                  <a:srgbClr val="4A4A4A"/>
                </a:solidFill>
              </a:rPr>
              <a:t>Hierarchy</a:t>
            </a:r>
            <a:r>
              <a:rPr lang="en" sz="1800">
                <a:solidFill>
                  <a:srgbClr val="4A4A4A"/>
                </a:solidFill>
              </a:rPr>
              <a:t>: Refers to the pope, all of the world’s bishops, and the priests who lead and govern the Church. They are the lawful pastors of the Church who were given their role directly by Christ. Hierarchy corresponds to Jesus’ kingly office, when He said He is “the way.”</a:t>
            </a:r>
            <a:endParaRPr sz="1800">
              <a:solidFill>
                <a:srgbClr val="4A4A4A"/>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Missions of Christ and the Church</a:t>
            </a:r>
            <a:endParaRPr/>
          </a:p>
        </p:txBody>
      </p:sp>
      <p:sp>
        <p:nvSpPr>
          <p:cNvPr id="135" name="Google Shape;135;p22"/>
          <p:cNvSpPr txBox="1">
            <a:spLocks noGrp="1"/>
          </p:cNvSpPr>
          <p:nvPr>
            <p:ph type="body" idx="1"/>
          </p:nvPr>
        </p:nvSpPr>
        <p:spPr>
          <a:xfrm>
            <a:off x="729450" y="1393075"/>
            <a:ext cx="7688700" cy="32094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CC7B16"/>
              </a:buClr>
              <a:buSzPts val="1800"/>
              <a:buFont typeface="Arimo"/>
              <a:buChar char="❏"/>
            </a:pPr>
            <a:r>
              <a:rPr lang="en" sz="1800" b="1">
                <a:solidFill>
                  <a:srgbClr val="4A4A4A"/>
                </a:solidFill>
              </a:rPr>
              <a:t>Doctrine</a:t>
            </a:r>
            <a:r>
              <a:rPr lang="en" sz="1800">
                <a:solidFill>
                  <a:srgbClr val="4A4A4A"/>
                </a:solidFill>
              </a:rPr>
              <a:t>: Refers to the essential teachings of our Faith, such as that Jesus died for our sins and rose from the dead on the third day, that God is love, that we must keep the Commandments, and so forth. Doctrine corresponds to Jesus’ prophetic office, when He said He is “the truth.”</a:t>
            </a:r>
            <a:endParaRPr sz="1800">
              <a:solidFill>
                <a:srgbClr val="4A4A4A"/>
              </a:solidFill>
            </a:endParaRPr>
          </a:p>
          <a:p>
            <a:pPr marL="457200" marR="0" lvl="0" indent="-342900" algn="l" rtl="0">
              <a:lnSpc>
                <a:spcPct val="115000"/>
              </a:lnSpc>
              <a:spcBef>
                <a:spcPts val="0"/>
              </a:spcBef>
              <a:spcAft>
                <a:spcPts val="0"/>
              </a:spcAft>
              <a:buClr>
                <a:srgbClr val="CC7B16"/>
              </a:buClr>
              <a:buSzPts val="1800"/>
              <a:buFont typeface="Arimo"/>
              <a:buChar char="❏"/>
            </a:pPr>
            <a:r>
              <a:rPr lang="en" sz="1800" b="1">
                <a:solidFill>
                  <a:srgbClr val="4A4A4A"/>
                </a:solidFill>
              </a:rPr>
              <a:t>Liturgy</a:t>
            </a:r>
            <a:r>
              <a:rPr lang="en" sz="1800">
                <a:solidFill>
                  <a:srgbClr val="4A4A4A"/>
                </a:solidFill>
              </a:rPr>
              <a:t>: Refers to the worship of the Church, specifically the Seven Sacraments. Jesus established all the Sacraments during His earthly life. Liturgy corresponds to Jesus’ priestly office, when He said He is “the life.”							 					</a:t>
            </a:r>
            <a:endParaRPr sz="1800">
              <a:solidFill>
                <a:srgbClr val="4A4A4A"/>
              </a:solidFill>
            </a:endParaRPr>
          </a:p>
          <a:p>
            <a:pPr marL="0" lvl="0" indent="0" rtl="0">
              <a:spcBef>
                <a:spcPts val="0"/>
              </a:spcBef>
              <a:spcAft>
                <a:spcPts val="0"/>
              </a:spcAft>
              <a:buNone/>
            </a:pPr>
            <a:r>
              <a:rPr lang="en" sz="1800">
                <a:solidFill>
                  <a:srgbClr val="4A4A4A"/>
                </a:solidFill>
              </a:rPr>
              <a:t>				</a:t>
            </a:r>
            <a:endParaRPr sz="1800">
              <a:solidFill>
                <a:srgbClr val="4A4A4A"/>
              </a:solidFill>
            </a:endParaRPr>
          </a:p>
          <a:p>
            <a:pPr marL="0" lvl="0" indent="0" rtl="0">
              <a:spcBef>
                <a:spcPts val="1600"/>
              </a:spcBef>
              <a:spcAft>
                <a:spcPts val="0"/>
              </a:spcAft>
              <a:buNone/>
            </a:pPr>
            <a:r>
              <a:rPr lang="en" sz="1800">
                <a:solidFill>
                  <a:srgbClr val="4A4A4A"/>
                </a:solidFill>
              </a:rPr>
              <a:t>			</a:t>
            </a:r>
            <a:endParaRPr sz="1800">
              <a:solidFill>
                <a:srgbClr val="4A4A4A"/>
              </a:solidFill>
            </a:endParaRPr>
          </a:p>
          <a:p>
            <a:pPr marL="0" lvl="0" indent="0" rtl="0">
              <a:spcBef>
                <a:spcPts val="1600"/>
              </a:spcBef>
              <a:spcAft>
                <a:spcPts val="0"/>
              </a:spcAft>
              <a:buNone/>
            </a:pPr>
            <a:r>
              <a:rPr lang="en" sz="1800">
                <a:solidFill>
                  <a:srgbClr val="4A4A4A"/>
                </a:solidFill>
              </a:rPr>
              <a:t>		</a:t>
            </a:r>
            <a:endParaRPr sz="1800">
              <a:solidFill>
                <a:srgbClr val="4A4A4A"/>
              </a:solidFill>
            </a:endParaRPr>
          </a:p>
          <a:p>
            <a:pPr marL="0" lvl="0" indent="0" rtl="0">
              <a:spcBef>
                <a:spcPts val="1600"/>
              </a:spcBef>
              <a:spcAft>
                <a:spcPts val="0"/>
              </a:spcAft>
              <a:buNone/>
            </a:pPr>
            <a:endParaRPr sz="1800">
              <a:solidFill>
                <a:srgbClr val="4A4A4A"/>
              </a:solidFill>
            </a:endParaRPr>
          </a:p>
          <a:p>
            <a:pPr marL="0" lvl="0" indent="0" rtl="0">
              <a:spcBef>
                <a:spcPts val="1600"/>
              </a:spcBef>
              <a:spcAft>
                <a:spcPts val="0"/>
              </a:spcAft>
              <a:buNone/>
            </a:pPr>
            <a:r>
              <a:rPr lang="en" sz="1800">
                <a:solidFill>
                  <a:srgbClr val="4A4A4A"/>
                </a:solidFill>
              </a:rPr>
              <a:t>			 					</a:t>
            </a:r>
            <a:endParaRPr sz="1800">
              <a:solidFill>
                <a:srgbClr val="4A4A4A"/>
              </a:solidFill>
            </a:endParaRPr>
          </a:p>
          <a:p>
            <a:pPr marL="0" lvl="0" indent="0" rtl="0">
              <a:spcBef>
                <a:spcPts val="0"/>
              </a:spcBef>
              <a:spcAft>
                <a:spcPts val="0"/>
              </a:spcAft>
              <a:buNone/>
            </a:pPr>
            <a:r>
              <a:rPr lang="en" sz="1800">
                <a:solidFill>
                  <a:srgbClr val="4A4A4A"/>
                </a:solidFill>
              </a:rPr>
              <a:t>				</a:t>
            </a:r>
            <a:endParaRPr sz="1800">
              <a:solidFill>
                <a:srgbClr val="4A4A4A"/>
              </a:solidFill>
            </a:endParaRPr>
          </a:p>
          <a:p>
            <a:pPr marL="0" lvl="0" indent="0" rtl="0">
              <a:spcBef>
                <a:spcPts val="1600"/>
              </a:spcBef>
              <a:spcAft>
                <a:spcPts val="0"/>
              </a:spcAft>
              <a:buNone/>
            </a:pPr>
            <a:r>
              <a:rPr lang="en" sz="1800">
                <a:solidFill>
                  <a:srgbClr val="4A4A4A"/>
                </a:solidFill>
              </a:rPr>
              <a:t>			</a:t>
            </a:r>
            <a:endParaRPr sz="1800">
              <a:solidFill>
                <a:srgbClr val="4A4A4A"/>
              </a:solidFill>
            </a:endParaRPr>
          </a:p>
          <a:p>
            <a:pPr marL="0" lvl="0" indent="0" rtl="0">
              <a:spcBef>
                <a:spcPts val="1600"/>
              </a:spcBef>
              <a:spcAft>
                <a:spcPts val="0"/>
              </a:spcAft>
              <a:buNone/>
            </a:pPr>
            <a:r>
              <a:rPr lang="en" sz="1800">
                <a:solidFill>
                  <a:srgbClr val="4A4A4A"/>
                </a:solidFill>
              </a:rPr>
              <a:t>		</a:t>
            </a:r>
            <a:endParaRPr sz="1800">
              <a:solidFill>
                <a:srgbClr val="4A4A4A"/>
              </a:solidFill>
            </a:endParaRPr>
          </a:p>
          <a:p>
            <a:pPr marL="0" lvl="0" indent="0">
              <a:spcBef>
                <a:spcPts val="1600"/>
              </a:spcBef>
              <a:spcAft>
                <a:spcPts val="1600"/>
              </a:spcAft>
              <a:buNone/>
            </a:pPr>
            <a:endParaRPr sz="1800">
              <a:solidFill>
                <a:srgbClr val="4A4A4A"/>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729450" y="4042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Studying the Church’s History</a:t>
            </a:r>
            <a:endParaRPr/>
          </a:p>
          <a:p>
            <a:pPr marL="0" lvl="0" indent="0" rtl="0">
              <a:spcBef>
                <a:spcPts val="0"/>
              </a:spcBef>
              <a:spcAft>
                <a:spcPts val="0"/>
              </a:spcAft>
              <a:buNone/>
            </a:pPr>
            <a:endParaRPr/>
          </a:p>
        </p:txBody>
      </p:sp>
      <p:sp>
        <p:nvSpPr>
          <p:cNvPr id="141" name="Google Shape;141;p23"/>
          <p:cNvSpPr txBox="1">
            <a:spLocks noGrp="1"/>
          </p:cNvSpPr>
          <p:nvPr>
            <p:ph type="body" idx="1"/>
          </p:nvPr>
        </p:nvSpPr>
        <p:spPr>
          <a:xfrm>
            <a:off x="729450" y="935875"/>
            <a:ext cx="7912800" cy="3893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a:solidFill>
                  <a:srgbClr val="4A4A4A"/>
                </a:solidFill>
              </a:rPr>
              <a:t>These aspects of the Church are an excellent and useful lens through which to view and study the history of the Church. Just as we can think about the various qualities that make us who we are and consider the ways in which those qualities have grown and evolved over time to affect the way we are and the decisions we make, so too can we examine each of these aspects as they have grown and evolved over the centuries. 	</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a:solidFill>
                  <a:srgbClr val="4A4A4A"/>
                </a:solidFill>
              </a:rPr>
              <a:t>When studying Church history, we won’t simply be learning about a chronological list of names, dates, and events, but rather, we’ll be diving deep into an exploration of what makes the Church the Church and how those qualities have shaped who she is today and where she’s going in the future.		</a:t>
            </a:r>
            <a:endParaRPr sz="1800">
              <a:solidFill>
                <a:srgbClr val="4A4A4A"/>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729450" y="4042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Studying the Church’s History</a:t>
            </a:r>
            <a:endParaRPr/>
          </a:p>
          <a:p>
            <a:pPr marL="0" lvl="0" indent="0" rtl="0">
              <a:spcBef>
                <a:spcPts val="0"/>
              </a:spcBef>
              <a:spcAft>
                <a:spcPts val="0"/>
              </a:spcAft>
              <a:buNone/>
            </a:pPr>
            <a:endParaRPr/>
          </a:p>
        </p:txBody>
      </p:sp>
      <p:sp>
        <p:nvSpPr>
          <p:cNvPr id="147" name="Google Shape;147;p24"/>
          <p:cNvSpPr txBox="1">
            <a:spLocks noGrp="1"/>
          </p:cNvSpPr>
          <p:nvPr>
            <p:ph type="body" idx="1"/>
          </p:nvPr>
        </p:nvSpPr>
        <p:spPr>
          <a:xfrm>
            <a:off x="729450" y="935875"/>
            <a:ext cx="8065500" cy="38061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Font typeface="Arimo"/>
              <a:buChar char="❏"/>
            </a:pPr>
            <a:r>
              <a:rPr lang="en" sz="1800">
                <a:solidFill>
                  <a:srgbClr val="4A4A4A"/>
                </a:solidFill>
              </a:rPr>
              <a:t>There’s one more lens we use to study the history of the Church. For many of us, the essential qualities about ourselves and the important events that helped to make us who we are involve other people: our parents, our siblings, teachers, coaches, friends, family members, and so forth. </a:t>
            </a:r>
            <a:endParaRPr sz="1800">
              <a:solidFill>
                <a:srgbClr val="4A4A4A"/>
              </a:solidFill>
            </a:endParaRPr>
          </a:p>
          <a:p>
            <a:pPr marL="457200" lvl="0" indent="-342900" rtl="0">
              <a:spcBef>
                <a:spcPts val="0"/>
              </a:spcBef>
              <a:spcAft>
                <a:spcPts val="0"/>
              </a:spcAft>
              <a:buClr>
                <a:srgbClr val="CC7B16"/>
              </a:buClr>
              <a:buSzPts val="1800"/>
              <a:buFont typeface="Arimo"/>
              <a:buChar char="❏"/>
            </a:pPr>
            <a:r>
              <a:rPr lang="en" sz="1800">
                <a:solidFill>
                  <a:srgbClr val="4A4A4A"/>
                </a:solidFill>
              </a:rPr>
              <a:t>Other people are important to our stories and help to shape who we are. The same is true of the Church. Over the centuries, many holy men and women have had a great impact on the liturgy, doctrine, and hierarchy of the Church. Not only can we study the history of the Church through the development of these aspects, but we can study the history of the Church through the stories of the saints and their great love for God, for others, and for the Church. </a:t>
            </a:r>
            <a:endParaRPr sz="1800">
              <a:solidFill>
                <a:srgbClr val="4A4A4A"/>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729450" y="479950"/>
            <a:ext cx="7688400" cy="151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Lesson 2: Jesus to AD 100 History</a:t>
            </a:r>
            <a:endParaRPr/>
          </a:p>
        </p:txBody>
      </p:sp>
      <p:sp>
        <p:nvSpPr>
          <p:cNvPr id="153" name="Google Shape;153;p25"/>
          <p:cNvSpPr txBox="1">
            <a:spLocks noGrp="1"/>
          </p:cNvSpPr>
          <p:nvPr>
            <p:ph type="body" idx="1"/>
          </p:nvPr>
        </p:nvSpPr>
        <p:spPr>
          <a:xfrm>
            <a:off x="724950" y="2708525"/>
            <a:ext cx="7697400" cy="165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154" name="Google Shape;154;p25"/>
          <p:cNvPicPr preferRelativeResize="0"/>
          <p:nvPr/>
        </p:nvPicPr>
        <p:blipFill rotWithShape="1">
          <a:blip r:embed="rId3">
            <a:alphaModFix/>
          </a:blip>
          <a:srcRect l="31932" t="24876" r="28930" b="17842"/>
          <a:stretch/>
        </p:blipFill>
        <p:spPr>
          <a:xfrm>
            <a:off x="3597750" y="2638925"/>
            <a:ext cx="1948500" cy="1893900"/>
          </a:xfrm>
          <a:prstGeom prst="ellipse">
            <a:avLst/>
          </a:prstGeom>
          <a:noFill/>
          <a:ln w="76200" cap="flat" cmpd="sng">
            <a:solidFill>
              <a:srgbClr val="E7E2D5"/>
            </a:solidFill>
            <a:prstDash val="solid"/>
            <a:round/>
            <a:headEnd type="none" w="sm" len="sm"/>
            <a:tailEnd type="none" w="sm" len="sm"/>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body" idx="1"/>
          </p:nvPr>
        </p:nvSpPr>
        <p:spPr>
          <a:xfrm>
            <a:off x="4053900" y="1393075"/>
            <a:ext cx="47445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Similar carvings have been found across Europe and the Middle East, with at least one dating from before AD 79. </a:t>
            </a:r>
            <a:endParaRPr sz="1800">
              <a:solidFill>
                <a:srgbClr val="4A4A4A"/>
              </a:solidFill>
            </a:endParaRPr>
          </a:p>
          <a:p>
            <a:pPr marL="457200" marR="0" lvl="0" indent="-342900" algn="l" rtl="0">
              <a:lnSpc>
                <a:spcPct val="115000"/>
              </a:lnSpc>
              <a:spcBef>
                <a:spcPts val="0"/>
              </a:spcBef>
              <a:spcAft>
                <a:spcPts val="0"/>
              </a:spcAft>
              <a:buClr>
                <a:srgbClr val="CC7B16"/>
              </a:buClr>
              <a:buSzPts val="1800"/>
              <a:buChar char="❏"/>
            </a:pPr>
            <a:r>
              <a:rPr lang="en" sz="1800">
                <a:solidFill>
                  <a:srgbClr val="4A4A4A"/>
                </a:solidFill>
              </a:rPr>
              <a:t>The “AD” before the year number is short for anno Domini, which means “the year of Our Lord” in Latin. Similarly, “BC” after the year number is short for “before Christ.” These shorthands are significant because they show that all of time revolves around Jesus Christ. </a:t>
            </a:r>
            <a:endParaRPr sz="1800">
              <a:solidFill>
                <a:srgbClr val="4A4A4A"/>
              </a:solidFill>
            </a:endParaRPr>
          </a:p>
        </p:txBody>
      </p:sp>
      <p:sp>
        <p:nvSpPr>
          <p:cNvPr id="160" name="Google Shape;160;p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Latin Word Square</a:t>
            </a:r>
            <a:endParaRPr/>
          </a:p>
        </p:txBody>
      </p:sp>
      <p:pic>
        <p:nvPicPr>
          <p:cNvPr id="161" name="Google Shape;161;p26"/>
          <p:cNvPicPr preferRelativeResize="0"/>
          <p:nvPr/>
        </p:nvPicPr>
        <p:blipFill rotWithShape="1">
          <a:blip r:embed="rId3">
            <a:alphaModFix/>
          </a:blip>
          <a:srcRect l="1323" r="1323"/>
          <a:stretch/>
        </p:blipFill>
        <p:spPr>
          <a:xfrm>
            <a:off x="896175" y="1511350"/>
            <a:ext cx="3037800" cy="3091200"/>
          </a:xfrm>
          <a:prstGeom prst="rect">
            <a:avLst/>
          </a:prstGeom>
          <a:noFill/>
          <a:ln w="76200" cap="flat" cmpd="sng">
            <a:solidFill>
              <a:srgbClr val="F6F3EC"/>
            </a:solidFill>
            <a:prstDash val="solid"/>
            <a:miter lim="8000"/>
            <a:headEnd type="none" w="sm" len="sm"/>
            <a:tailEnd type="none" w="sm" len="sm"/>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body" idx="1"/>
          </p:nvPr>
        </p:nvSpPr>
        <p:spPr>
          <a:xfrm>
            <a:off x="4053900" y="1393075"/>
            <a:ext cx="4744500" cy="3209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CC7B16"/>
              </a:buClr>
              <a:buSzPts val="1800"/>
              <a:buChar char="❏"/>
            </a:pPr>
            <a:r>
              <a:rPr lang="en" sz="1800">
                <a:solidFill>
                  <a:srgbClr val="4A4A4A"/>
                </a:solidFill>
              </a:rPr>
              <a:t>The five Latin words can be translated into “The farmer Arepo works a wheeled plough.” This sentence makes grammatical sense, but it does not seem very meaningful. </a:t>
            </a:r>
            <a:endParaRPr sz="1800">
              <a:solidFill>
                <a:srgbClr val="4A4A4A"/>
              </a:solidFill>
            </a:endParaRPr>
          </a:p>
          <a:p>
            <a:pPr marL="457200" lvl="0" indent="-342900" rtl="0">
              <a:spcBef>
                <a:spcPts val="0"/>
              </a:spcBef>
              <a:spcAft>
                <a:spcPts val="0"/>
              </a:spcAft>
              <a:buClr>
                <a:srgbClr val="CC7B16"/>
              </a:buClr>
              <a:buSzPts val="1800"/>
              <a:buChar char="❏"/>
            </a:pPr>
            <a:r>
              <a:rPr lang="en" sz="1800">
                <a:solidFill>
                  <a:srgbClr val="4A4A4A"/>
                </a:solidFill>
              </a:rPr>
              <a:t>This sentence can be found across such a wide geographical area over centuries of history because it was a code.</a:t>
            </a:r>
            <a:endParaRPr sz="1800">
              <a:solidFill>
                <a:srgbClr val="4A4A4A"/>
              </a:solidFill>
            </a:endParaRPr>
          </a:p>
        </p:txBody>
      </p:sp>
      <p:sp>
        <p:nvSpPr>
          <p:cNvPr id="167" name="Google Shape;167;p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Latin Word Square</a:t>
            </a:r>
            <a:endParaRPr/>
          </a:p>
        </p:txBody>
      </p:sp>
      <p:pic>
        <p:nvPicPr>
          <p:cNvPr id="168" name="Google Shape;168;p27"/>
          <p:cNvPicPr preferRelativeResize="0"/>
          <p:nvPr/>
        </p:nvPicPr>
        <p:blipFill rotWithShape="1">
          <a:blip r:embed="rId3">
            <a:alphaModFix/>
          </a:blip>
          <a:srcRect l="1323" r="1323"/>
          <a:stretch/>
        </p:blipFill>
        <p:spPr>
          <a:xfrm>
            <a:off x="896175" y="1511350"/>
            <a:ext cx="3037800" cy="3091200"/>
          </a:xfrm>
          <a:prstGeom prst="rect">
            <a:avLst/>
          </a:prstGeom>
          <a:noFill/>
          <a:ln w="76200" cap="flat" cmpd="sng">
            <a:solidFill>
              <a:srgbClr val="F6F3EC"/>
            </a:solidFill>
            <a:prstDash val="solid"/>
            <a:miter lim="8000"/>
            <a:headEnd type="none" w="sm" len="sm"/>
            <a:tailEnd type="none" w="sm" len="sm"/>
          </a:ln>
        </p:spPr>
      </p:pic>
    </p:spTree>
  </p:cSld>
  <p:clrMapOvr>
    <a:masterClrMapping/>
  </p:clrMapOvr>
</p:sld>
</file>

<file path=ppt/theme/theme1.xml><?xml version="1.0" encoding="utf-8"?>
<a:theme xmlns:a="http://schemas.openxmlformats.org/drawingml/2006/main" name="Spirit of Truth">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32125</Words>
  <Application>Microsoft Macintosh PowerPoint</Application>
  <PresentationFormat>On-screen Show (16:9)</PresentationFormat>
  <Paragraphs>1418</Paragraphs>
  <Slides>378</Slides>
  <Notes>378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378</vt:i4>
      </vt:variant>
    </vt:vector>
  </HeadingPairs>
  <TitlesOfParts>
    <vt:vector size="383" baseType="lpstr">
      <vt:lpstr>Lora</vt:lpstr>
      <vt:lpstr>Arial</vt:lpstr>
      <vt:lpstr>Arimo</vt:lpstr>
      <vt:lpstr>Wingdings</vt:lpstr>
      <vt:lpstr>Spirit of Truth</vt:lpstr>
      <vt:lpstr>Personal Growth</vt:lpstr>
      <vt:lpstr>Lesson 1: Exploring Personal Growth with Sacred Art</vt:lpstr>
      <vt:lpstr>Sunday Afternoon</vt:lpstr>
      <vt:lpstr>God Calls Us to Love</vt:lpstr>
      <vt:lpstr>Fraternity</vt:lpstr>
      <vt:lpstr>Lesson 2: Image and Likeness</vt:lpstr>
      <vt:lpstr>The Trinity</vt:lpstr>
      <vt:lpstr>In God’s Image and Likeness</vt:lpstr>
      <vt:lpstr>In God’s Image and Likeness</vt:lpstr>
      <vt:lpstr>In God’s Image and Likeness</vt:lpstr>
      <vt:lpstr>Human Dignity</vt:lpstr>
      <vt:lpstr>Human Dignity</vt:lpstr>
      <vt:lpstr>Human Dignity</vt:lpstr>
      <vt:lpstr>Human Dignity</vt:lpstr>
      <vt:lpstr>Gift of Self</vt:lpstr>
      <vt:lpstr>Gift of Self</vt:lpstr>
      <vt:lpstr>Gift of Self</vt:lpstr>
      <vt:lpstr>Gift of Self</vt:lpstr>
      <vt:lpstr>Lesson 3: Vocation of Love</vt:lpstr>
      <vt:lpstr>Vocation of Love</vt:lpstr>
      <vt:lpstr>Vocation of Love</vt:lpstr>
      <vt:lpstr>Vocation of Love</vt:lpstr>
      <vt:lpstr>Holiness, Friendship, and Family</vt:lpstr>
      <vt:lpstr>Holiness, Frendship, and Family</vt:lpstr>
      <vt:lpstr>Holiness, Friendship, and Family</vt:lpstr>
      <vt:lpstr>Holiness, Friendship, and Family</vt:lpstr>
      <vt:lpstr>Holiness, Friendship, and Family</vt:lpstr>
      <vt:lpstr>Eros and Agape</vt:lpstr>
      <vt:lpstr>Eros and Agape</vt:lpstr>
      <vt:lpstr>Eros and Agape</vt:lpstr>
      <vt:lpstr>Eros and Agape</vt:lpstr>
      <vt:lpstr>Eros and Agape</vt:lpstr>
      <vt:lpstr>Lesson 4: Society</vt:lpstr>
      <vt:lpstr>Why Do We Need Society?</vt:lpstr>
      <vt:lpstr>Why Do We Need Society?</vt:lpstr>
      <vt:lpstr>Why Do We Need Society?</vt:lpstr>
      <vt:lpstr>Living in Society</vt:lpstr>
      <vt:lpstr>Living in Society</vt:lpstr>
      <vt:lpstr>Living in Society</vt:lpstr>
      <vt:lpstr>Lesson 5: Relationships Build the Kingdom</vt:lpstr>
      <vt:lpstr>The Kingdom of God</vt:lpstr>
      <vt:lpstr>The Kingdom of God</vt:lpstr>
      <vt:lpstr>Our Role in the Church and in the Kingdom</vt:lpstr>
      <vt:lpstr>Our Role in the Church and in the Kingdom</vt:lpstr>
      <vt:lpstr>The Common Good</vt:lpstr>
      <vt:lpstr>Called to Communion</vt:lpstr>
      <vt:lpstr>Called to Communion</vt:lpstr>
      <vt:lpstr>Lesson 6: the Family in God’s Plan</vt:lpstr>
      <vt:lpstr>Family</vt:lpstr>
      <vt:lpstr>Family</vt:lpstr>
      <vt:lpstr>Family - Image of the Trinity</vt:lpstr>
      <vt:lpstr>Family - Image of the Trinity</vt:lpstr>
      <vt:lpstr>Family - Image of the Trinity</vt:lpstr>
      <vt:lpstr>God Teaches Us About Family</vt:lpstr>
      <vt:lpstr>God Teaches Us About Family</vt:lpstr>
      <vt:lpstr>God Teaches Us About Family</vt:lpstr>
      <vt:lpstr>God Teaches Us About Family</vt:lpstr>
      <vt:lpstr>God Teaches Us About Family</vt:lpstr>
      <vt:lpstr>Lesson 7: Friendships</vt:lpstr>
      <vt:lpstr>The First Relationships</vt:lpstr>
      <vt:lpstr>The First Relationships</vt:lpstr>
      <vt:lpstr>Original Justice</vt:lpstr>
      <vt:lpstr>Original Justice</vt:lpstr>
      <vt:lpstr>Friendship for Heaven</vt:lpstr>
      <vt:lpstr>Friendship for Heaven</vt:lpstr>
      <vt:lpstr>Lesson 8: Social Responsibility</vt:lpstr>
      <vt:lpstr>Justice</vt:lpstr>
      <vt:lpstr>Love Your Enemy</vt:lpstr>
      <vt:lpstr>Love Your Enemy</vt:lpstr>
      <vt:lpstr>Love Your Enemy</vt:lpstr>
      <vt:lpstr>Works of Mercy</vt:lpstr>
      <vt:lpstr>Works of Mercy</vt:lpstr>
      <vt:lpstr>Works of Mercy</vt:lpstr>
      <vt:lpstr>Lesson 9: God Loves Us and Calls Us to Be in Relationship with Him in the Church</vt:lpstr>
      <vt:lpstr>Created by Love</vt:lpstr>
      <vt:lpstr>Created by Love</vt:lpstr>
      <vt:lpstr>Created by Love</vt:lpstr>
      <vt:lpstr>The Church, Our Mother</vt:lpstr>
      <vt:lpstr>The Church, Our Mother</vt:lpstr>
      <vt:lpstr>The Church, Our Mother</vt:lpstr>
      <vt:lpstr>Our Holy Family</vt:lpstr>
      <vt:lpstr>Our Holy Family</vt:lpstr>
      <vt:lpstr>Resurrection of the Dead</vt:lpstr>
      <vt:lpstr>Resurrection of the Dead</vt:lpstr>
      <vt:lpstr>Church History</vt:lpstr>
      <vt:lpstr>Lesson 1: The Nature and Mission of the Catholic Church</vt:lpstr>
      <vt:lpstr>Studying History</vt:lpstr>
      <vt:lpstr>Studying Church History</vt:lpstr>
      <vt:lpstr>Church: Communion of the Faithful</vt:lpstr>
      <vt:lpstr>Jesus: Priest, Prophet, and King</vt:lpstr>
      <vt:lpstr>Offices of Christ and Mission of the Church</vt:lpstr>
      <vt:lpstr>Missions of Christ and the Church</vt:lpstr>
      <vt:lpstr>Missions of Christ and the Church</vt:lpstr>
      <vt:lpstr>Missions of Christ and the Church</vt:lpstr>
      <vt:lpstr>Studying the Church’s History </vt:lpstr>
      <vt:lpstr>Studying the Church’s History </vt:lpstr>
      <vt:lpstr>Lesson 2: Jesus to AD 100 History</vt:lpstr>
      <vt:lpstr>Latin Word Square</vt:lpstr>
      <vt:lpstr>Latin Word Square</vt:lpstr>
      <vt:lpstr>Latin Word Square</vt:lpstr>
      <vt:lpstr>Latin Word Square</vt:lpstr>
      <vt:lpstr>Latin Word Square</vt:lpstr>
      <vt:lpstr>Timeline of Events</vt:lpstr>
      <vt:lpstr>Timeline of Events</vt:lpstr>
      <vt:lpstr>Timeline of Events</vt:lpstr>
      <vt:lpstr>Timeline of Events</vt:lpstr>
      <vt:lpstr>Church Councils</vt:lpstr>
      <vt:lpstr>Lessons from Church History</vt:lpstr>
      <vt:lpstr>Lessons from Church History</vt:lpstr>
      <vt:lpstr>Lesson 3: Jesus to AD 100: Witness of the Saints</vt:lpstr>
      <vt:lpstr>A New Name</vt:lpstr>
      <vt:lpstr>A New Name</vt:lpstr>
      <vt:lpstr>A New Name</vt:lpstr>
      <vt:lpstr>The Church Then and Now</vt:lpstr>
      <vt:lpstr>Lesson 4: AD 100 to AD 500 History</vt:lpstr>
      <vt:lpstr>Timeline of Events</vt:lpstr>
      <vt:lpstr>Timeline of Events</vt:lpstr>
      <vt:lpstr>Timeline of Events</vt:lpstr>
      <vt:lpstr>Timeline of Events</vt:lpstr>
      <vt:lpstr>Lessons from Church History</vt:lpstr>
      <vt:lpstr>Lessons from Church History</vt:lpstr>
      <vt:lpstr>Lesson 5: AD 100 to AD 500: Witness of the Saints</vt:lpstr>
      <vt:lpstr>St. Jerome</vt:lpstr>
      <vt:lpstr>St. Jerome</vt:lpstr>
      <vt:lpstr>St. Jerome</vt:lpstr>
      <vt:lpstr>St. Benedict</vt:lpstr>
      <vt:lpstr>St. Benedict</vt:lpstr>
      <vt:lpstr>St. Benedict</vt:lpstr>
      <vt:lpstr>St. Benedict</vt:lpstr>
      <vt:lpstr>Timeline of Events</vt:lpstr>
      <vt:lpstr>Lesson 6: AD 500 to AD 1000 History</vt:lpstr>
      <vt:lpstr>Monasteries after the Roman Empire</vt:lpstr>
      <vt:lpstr>Timeline of Events</vt:lpstr>
      <vt:lpstr>Timeline of Events</vt:lpstr>
      <vt:lpstr>Lessons from Church History</vt:lpstr>
      <vt:lpstr>Lesson 7: AD 500 to AD 1000: Witness of the Saints</vt:lpstr>
      <vt:lpstr>Church and State</vt:lpstr>
      <vt:lpstr>Church and State</vt:lpstr>
      <vt:lpstr>Timeline of Events</vt:lpstr>
      <vt:lpstr>Lesson 8: AD 1000 to AD 1500 History</vt:lpstr>
      <vt:lpstr>The Great Schism</vt:lpstr>
      <vt:lpstr>The Great Schism</vt:lpstr>
      <vt:lpstr>The Great Schism</vt:lpstr>
      <vt:lpstr>Timeline of Events</vt:lpstr>
      <vt:lpstr>Timeline of Events</vt:lpstr>
      <vt:lpstr>Timeline of Events</vt:lpstr>
      <vt:lpstr>Timeline of Events</vt:lpstr>
      <vt:lpstr>Lessons from Church History</vt:lpstr>
      <vt:lpstr>Lessons from Church History</vt:lpstr>
      <vt:lpstr>Lesson 9: AD 1000 to AD 1500: Witness of the Saints</vt:lpstr>
      <vt:lpstr>Timeline of Events</vt:lpstr>
      <vt:lpstr>Lesson 10: AD 1500 to 1800 History</vt:lpstr>
      <vt:lpstr>The Reformation</vt:lpstr>
      <vt:lpstr>The Reformation</vt:lpstr>
      <vt:lpstr>The Enlightenment</vt:lpstr>
      <vt:lpstr>The Enlightenment</vt:lpstr>
      <vt:lpstr>The Enlightenment</vt:lpstr>
      <vt:lpstr>The Enlightenment</vt:lpstr>
      <vt:lpstr>The Enlightenment</vt:lpstr>
      <vt:lpstr>The Enlightenment</vt:lpstr>
      <vt:lpstr>The Enlightenment</vt:lpstr>
      <vt:lpstr>Timeline of Events</vt:lpstr>
      <vt:lpstr>Timeline of Events</vt:lpstr>
      <vt:lpstr>Timeline of Events</vt:lpstr>
      <vt:lpstr>Timeline of Events</vt:lpstr>
      <vt:lpstr>Timeline of Events</vt:lpstr>
      <vt:lpstr>Lessons from Church History</vt:lpstr>
      <vt:lpstr>Lessons from Church History</vt:lpstr>
      <vt:lpstr>Lesson 11: AD 1500 to 1800: Witness of the Saints</vt:lpstr>
      <vt:lpstr>Counter-Reformation</vt:lpstr>
      <vt:lpstr>Timeline of Events</vt:lpstr>
      <vt:lpstr>Timeline of Events</vt:lpstr>
      <vt:lpstr>Lesson 12: AD 1800 to Present History</vt:lpstr>
      <vt:lpstr>From Enlightenment to Communism</vt:lpstr>
      <vt:lpstr>From Enlightenment to Communism</vt:lpstr>
      <vt:lpstr>From Enlightenment to Communism</vt:lpstr>
      <vt:lpstr>From Enlightenment to Communism</vt:lpstr>
      <vt:lpstr>From Enlightenment to Communism</vt:lpstr>
      <vt:lpstr>Communism</vt:lpstr>
      <vt:lpstr>Communism</vt:lpstr>
      <vt:lpstr>Communism</vt:lpstr>
      <vt:lpstr>Communism</vt:lpstr>
      <vt:lpstr>Communism</vt:lpstr>
      <vt:lpstr>Communism</vt:lpstr>
      <vt:lpstr>The Church’s Social Teaching</vt:lpstr>
      <vt:lpstr>The Church’s Social Teaching</vt:lpstr>
      <vt:lpstr>Timeline of Events</vt:lpstr>
      <vt:lpstr>Timeline of Events</vt:lpstr>
      <vt:lpstr>Timeline of Events</vt:lpstr>
      <vt:lpstr>Lessons from Church History</vt:lpstr>
      <vt:lpstr>Lessons from Church History</vt:lpstr>
      <vt:lpstr>Lesson 13: AD 1800 to Present: Witness of the Saints</vt:lpstr>
      <vt:lpstr>Saints Against Communism</vt:lpstr>
      <vt:lpstr>Saints Against Communism</vt:lpstr>
      <vt:lpstr>Timeline of Events</vt:lpstr>
      <vt:lpstr>Lesson 14: “To the End of the Age”: The Future of the Church</vt:lpstr>
      <vt:lpstr>The Indefectible Church</vt:lpstr>
      <vt:lpstr>The Indefectible Church</vt:lpstr>
      <vt:lpstr>The Indefectibility of the Church</vt:lpstr>
      <vt:lpstr>The Indefectibility of the Church</vt:lpstr>
      <vt:lpstr>The Indefectibility of the Church</vt:lpstr>
      <vt:lpstr>Gates of the Netherworld</vt:lpstr>
      <vt:lpstr>Gates of the Netherworld</vt:lpstr>
      <vt:lpstr>Gates of the Netherworld</vt:lpstr>
      <vt:lpstr>The Great Commission</vt:lpstr>
      <vt:lpstr>The Great Commission</vt:lpstr>
      <vt:lpstr>Lesson 15: The Universal Call to Holiness: Our Call to Be Saints</vt:lpstr>
      <vt:lpstr>Happiness and Who We Are</vt:lpstr>
      <vt:lpstr>Happiness and Who We Are</vt:lpstr>
      <vt:lpstr>Happiness and Who We Are</vt:lpstr>
      <vt:lpstr>The Beatitudes</vt:lpstr>
      <vt:lpstr>Christian Anthropology</vt:lpstr>
      <vt:lpstr>Christian Anthropology</vt:lpstr>
      <vt:lpstr>Truth and Holiness</vt:lpstr>
      <vt:lpstr>Truth and Holiness</vt:lpstr>
      <vt:lpstr>Morality: The Journey in Christian Living</vt:lpstr>
      <vt:lpstr>Lesson 1: Exploring Morality with Sacred Art</vt:lpstr>
      <vt:lpstr>Light of the World</vt:lpstr>
      <vt:lpstr>Light of the World</vt:lpstr>
      <vt:lpstr>Lesson 2: What is Morality?</vt:lpstr>
      <vt:lpstr>What is Morality?</vt:lpstr>
      <vt:lpstr>Good Judgement</vt:lpstr>
      <vt:lpstr>Good Judgement</vt:lpstr>
      <vt:lpstr>Objective and Subjective Truth</vt:lpstr>
      <vt:lpstr>Objective and Subjective Truth</vt:lpstr>
      <vt:lpstr>Objective and Subjective Truth</vt:lpstr>
      <vt:lpstr>Lesson 3: Freedom and Choice: The Human Person</vt:lpstr>
      <vt:lpstr>Hierarchy of Creation</vt:lpstr>
      <vt:lpstr>Hierarchy of Creation</vt:lpstr>
      <vt:lpstr>Hierarchy of Creation</vt:lpstr>
      <vt:lpstr>Humans</vt:lpstr>
      <vt:lpstr>Lesson 4: Conscience and Our Obligation to Form It</vt:lpstr>
      <vt:lpstr>Conscience</vt:lpstr>
      <vt:lpstr>Conscience</vt:lpstr>
      <vt:lpstr>Conscience</vt:lpstr>
      <vt:lpstr>Conscience</vt:lpstr>
      <vt:lpstr>Lesson 5: The Ten Commandments</vt:lpstr>
      <vt:lpstr>Freedom from Sin</vt:lpstr>
      <vt:lpstr>Freeing the Chosen People from Bondage</vt:lpstr>
      <vt:lpstr>Free To Choose</vt:lpstr>
      <vt:lpstr>Free To Choose</vt:lpstr>
      <vt:lpstr>Lesson 6: Jesus is the Model of Holiness</vt:lpstr>
      <vt:lpstr>The Law</vt:lpstr>
      <vt:lpstr>Our Conscience Binds Us to The Law</vt:lpstr>
      <vt:lpstr>God’s Law, Revealed in Christ</vt:lpstr>
      <vt:lpstr>Lesson 7: Jesus’ Teaching on the Ten Commandments</vt:lpstr>
      <vt:lpstr>Abolish vs. Fulfill</vt:lpstr>
      <vt:lpstr>Eternal Law</vt:lpstr>
      <vt:lpstr>Jesus Fulfills the Law</vt:lpstr>
      <vt:lpstr>Jesus Fulfills the Law</vt:lpstr>
      <vt:lpstr>Jesus Fulfills the Law</vt:lpstr>
      <vt:lpstr>Jesus Fulfills the Law</vt:lpstr>
      <vt:lpstr>Natural and Divine Law</vt:lpstr>
      <vt:lpstr>Natural and Divine Law</vt:lpstr>
      <vt:lpstr>Obey the Law with Love</vt:lpstr>
      <vt:lpstr>Lesson 8: Jesus Teaches Us to Love</vt:lpstr>
      <vt:lpstr>Forms of Love</vt:lpstr>
      <vt:lpstr>Forms of Love</vt:lpstr>
      <vt:lpstr>Forms of Love</vt:lpstr>
      <vt:lpstr>Agape</vt:lpstr>
      <vt:lpstr>Lesson 9: Jesus Gives Us the Beatitudes</vt:lpstr>
      <vt:lpstr>Happiness</vt:lpstr>
      <vt:lpstr>Beatitude</vt:lpstr>
      <vt:lpstr>Beatitude</vt:lpstr>
      <vt:lpstr>Beatitude</vt:lpstr>
      <vt:lpstr>Lesson 10: Elements of a Good Moral Decision</vt:lpstr>
      <vt:lpstr>Since We Are Human...</vt:lpstr>
      <vt:lpstr>Since We Are Human...</vt:lpstr>
      <vt:lpstr>Since We Are Human...</vt:lpstr>
      <vt:lpstr>Lesson 11: The Process of Making a Good Moral Choice</vt:lpstr>
      <vt:lpstr>Moral Choices</vt:lpstr>
      <vt:lpstr>Moral Choices</vt:lpstr>
      <vt:lpstr>Moral Choices</vt:lpstr>
      <vt:lpstr>Lesson 12: Temptation and the Reality of Sin</vt:lpstr>
      <vt:lpstr>Temptation is Real</vt:lpstr>
      <vt:lpstr>Artifacts of the Fall</vt:lpstr>
      <vt:lpstr>Three Types of Temptation</vt:lpstr>
      <vt:lpstr>Three Types of Temptation</vt:lpstr>
      <vt:lpstr>Resisting Temptation</vt:lpstr>
      <vt:lpstr>Resisting Temptation</vt:lpstr>
      <vt:lpstr>Lesson 13: Structures of Sin and Social Sin</vt:lpstr>
      <vt:lpstr>Dealing with Sin</vt:lpstr>
      <vt:lpstr>Sin and Our Relationship with God and Others</vt:lpstr>
      <vt:lpstr>Sin and Our Responsibility</vt:lpstr>
      <vt:lpstr>Sin and Our Responsibility</vt:lpstr>
      <vt:lpstr>Lesson 14: Justification, God’s Mercy, and Grace</vt:lpstr>
      <vt:lpstr>Justification and Forgiveness</vt:lpstr>
      <vt:lpstr>Justification</vt:lpstr>
      <vt:lpstr>Justification</vt:lpstr>
      <vt:lpstr>Justification</vt:lpstr>
      <vt:lpstr>Justification</vt:lpstr>
      <vt:lpstr>Responding to Justification</vt:lpstr>
      <vt:lpstr>Responding to Justification</vt:lpstr>
      <vt:lpstr>Lesson 15: Support for Moral Living: Personal Prayer and Openness to the Holy Spirit</vt:lpstr>
      <vt:lpstr>Forming Our Conscience</vt:lpstr>
      <vt:lpstr>Prayer Opens Us to the Holy Spirit</vt:lpstr>
      <vt:lpstr>The Holy Spirit</vt:lpstr>
      <vt:lpstr>The Holy Spirit</vt:lpstr>
      <vt:lpstr>The Holy Spirit</vt:lpstr>
      <vt:lpstr>Lesson 16: Support for Moral Living: Community, the Sacraments, and the Saints</vt:lpstr>
      <vt:lpstr>The Church Is...</vt:lpstr>
      <vt:lpstr>The Church Is...</vt:lpstr>
      <vt:lpstr>The Church’s Purpose Is...</vt:lpstr>
      <vt:lpstr>The Citizen and the Government</vt:lpstr>
      <vt:lpstr>Lesson 1: The Citizen and Government</vt:lpstr>
      <vt:lpstr>Equality and Authority</vt:lpstr>
      <vt:lpstr>Equality and Authority</vt:lpstr>
      <vt:lpstr>Equality and Authority</vt:lpstr>
      <vt:lpstr>Equality and Authority</vt:lpstr>
      <vt:lpstr>Justice</vt:lpstr>
      <vt:lpstr>Lesson 2: Just War</vt:lpstr>
      <vt:lpstr>Original Justice</vt:lpstr>
      <vt:lpstr>Peace, Sin, and War</vt:lpstr>
      <vt:lpstr>Just War</vt:lpstr>
      <vt:lpstr>Just War</vt:lpstr>
      <vt:lpstr>Just War</vt:lpstr>
      <vt:lpstr>Praying for Our Leaders</vt:lpstr>
      <vt:lpstr>Praying for Our Leaders</vt:lpstr>
      <vt:lpstr>Spiritual Peace</vt:lpstr>
      <vt:lpstr>Spiritual Peace</vt:lpstr>
      <vt:lpstr>God’s Plan for Love and Marriage</vt:lpstr>
      <vt:lpstr>Lesson 1: Exploring the Image of God with Sacred Art</vt:lpstr>
      <vt:lpstr>God’s Plan</vt:lpstr>
      <vt:lpstr>God’s Plan</vt:lpstr>
      <vt:lpstr>Lesson 2: Male and Female: The Imago Dei</vt:lpstr>
      <vt:lpstr>Imago Dei</vt:lpstr>
      <vt:lpstr>Imago Dei</vt:lpstr>
      <vt:lpstr>Imago Dei</vt:lpstr>
      <vt:lpstr>Imago Dei</vt:lpstr>
      <vt:lpstr>Male and Female</vt:lpstr>
      <vt:lpstr>Male and Female</vt:lpstr>
      <vt:lpstr>Male and Female</vt:lpstr>
      <vt:lpstr>Male and Female</vt:lpstr>
      <vt:lpstr>Body and Soul</vt:lpstr>
      <vt:lpstr>Body and Soul</vt:lpstr>
      <vt:lpstr>Man and Woman</vt:lpstr>
      <vt:lpstr>Lesson 3: Theology of the Body</vt:lpstr>
      <vt:lpstr>The Body Reveals the Invisible</vt:lpstr>
      <vt:lpstr>God’s Plan for Marriage</vt:lpstr>
      <vt:lpstr>God’s Plan for Marriage</vt:lpstr>
      <vt:lpstr>God’s Plan for Marriage</vt:lpstr>
      <vt:lpstr>Lesson 4: Expressions of Love</vt:lpstr>
      <vt:lpstr>Love is Expressed Through Our Bodies</vt:lpstr>
      <vt:lpstr>Marital Love</vt:lpstr>
      <vt:lpstr>Marital Love</vt:lpstr>
      <vt:lpstr>Marital Love</vt:lpstr>
      <vt:lpstr>Love: Gift of Self</vt:lpstr>
      <vt:lpstr>Passions and Emotions</vt:lpstr>
      <vt:lpstr>Passions and Emotions</vt:lpstr>
      <vt:lpstr>Passions and Emotions</vt:lpstr>
      <vt:lpstr>Passions and Emotions</vt:lpstr>
      <vt:lpstr>Passions and Emotions</vt:lpstr>
      <vt:lpstr>Self-Mastery</vt:lpstr>
      <vt:lpstr>Self-Mastery</vt:lpstr>
      <vt:lpstr>Lesson 5: The Sacrament of Marriage</vt:lpstr>
      <vt:lpstr>Marriage</vt:lpstr>
      <vt:lpstr>Marriage</vt:lpstr>
      <vt:lpstr>Purposes and Goods of Marriage</vt:lpstr>
      <vt:lpstr>God is Love</vt:lpstr>
      <vt:lpstr>Lesson 6: Offenses against Chastity and Marital Love, Part 1</vt:lpstr>
      <vt:lpstr>Chastity</vt:lpstr>
      <vt:lpstr>Offenses to Chastity and Marital Love</vt:lpstr>
      <vt:lpstr>Offenses to Chastity and Marital Love</vt:lpstr>
      <vt:lpstr>Lesson 7: Offenses against Chastity and Marital Love, Part 2</vt:lpstr>
      <vt:lpstr>Pregnancy, A Miracle of God</vt:lpstr>
      <vt:lpstr>Pregnancy, A Miracle of God</vt:lpstr>
      <vt:lpstr>Pregnancy, A Miracle of God</vt:lpstr>
      <vt:lpstr>Lesson 8: Friendship and Protecting Against Lust</vt:lpstr>
      <vt:lpstr>Friendship and Marriage</vt:lpstr>
      <vt:lpstr>Friendship and Marriage</vt:lpstr>
      <vt:lpstr>Friendship and Marriage</vt:lpstr>
      <vt:lpstr>Friendship and Marriage</vt:lpstr>
      <vt:lpstr>Friendship and Sexual Feelings</vt:lpstr>
      <vt:lpstr>Friendship and Sexual Feelings</vt:lpstr>
      <vt:lpstr>Lust</vt:lpstr>
      <vt:lpstr>Lust</vt:lpstr>
      <vt:lpstr>Lesson 9: Resisting Temptation and Relying on God and His Grace</vt:lpstr>
      <vt:lpstr>God Gave Us Love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Growth</dc:title>
  <dc:creator>Mike Gutzwiller</dc:creator>
  <cp:lastModifiedBy>Stephen Lajoie</cp:lastModifiedBy>
  <cp:revision>2</cp:revision>
  <dcterms:modified xsi:type="dcterms:W3CDTF">2022-12-13T16:33:34Z</dcterms:modified>
</cp:coreProperties>
</file>