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rim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m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mo-italic.fntdata"/><Relationship Id="rId25" Type="http://schemas.openxmlformats.org/officeDocument/2006/relationships/font" Target="fonts/Arimo-bold.fntdata"/><Relationship Id="rId27"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3b071b12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133b071b12f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3b071b12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33b071b12f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3b071b12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33b071b12f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3b071b12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33b071b12f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3b071b12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33b071b12f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3b071b12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133b071b12f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3b071b12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33b071b12f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3b071b12f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33b071b12f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33b071b12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33b071b12f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33b071b1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33b071b1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3b071b12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33b071b12f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3b071b12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33b071b12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3b071b12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33b071b12f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4200"/>
              <a:buNone/>
              <a:defRPr sz="4200">
                <a:solidFill>
                  <a:srgbClr val="75AD9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2600"/>
              <a:buNone/>
              <a:defRPr sz="2600">
                <a:solidFill>
                  <a:srgbClr val="75AD9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8D4C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5AD9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98D4C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2" name="Google Shape;22;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5"/>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8" name="Google Shape;28;p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3" name="Google Shape;33;p6"/>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6"/>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5" name="Google Shape;35;p6"/>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6"/>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40" name="Google Shape;40;p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9"/>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8D4C2"/>
                </a:solidFill>
                <a:latin typeface="Arimo"/>
                <a:ea typeface="Arimo"/>
                <a:cs typeface="Arimo"/>
                <a:sym typeface="Arimo"/>
              </a:rPr>
              <a:t>“</a:t>
            </a:r>
            <a:endParaRPr b="1" i="0" sz="25000" u="none" cap="none" strike="noStrike">
              <a:solidFill>
                <a:srgbClr val="98D4C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6: Who is Jesus? The Incarnation</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50371" l="41098" r="11265" t="718"/>
          <a:stretch/>
        </p:blipFill>
        <p:spPr>
          <a:xfrm>
            <a:off x="3596400" y="2662275"/>
            <a:ext cx="1951200" cy="18963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To Know God’s Love</a:t>
            </a:r>
            <a:endParaRPr/>
          </a:p>
        </p:txBody>
      </p:sp>
      <p:sp>
        <p:nvSpPr>
          <p:cNvPr id="138" name="Google Shape;138;p22"/>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God loves us so much! He sent Jesus to show us His love.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How deep is His love for you? How wide? As deep as the oceans and as wide as his arms spread out on the Cross.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That is how much He loves you. Enough to suffer humiliation and hurt for love of you.</a:t>
            </a:r>
            <a:endParaRPr sz="2000">
              <a:solidFill>
                <a:srgbClr val="4A4A4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To Show Us How to be Holy</a:t>
            </a:r>
            <a:endParaRPr/>
          </a:p>
        </p:txBody>
      </p:sp>
      <p:sp>
        <p:nvSpPr>
          <p:cNvPr id="144" name="Google Shape;144;p23"/>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God sent Jesus to show us how to live holy lives. Everything Jesus did during His earthly life is an example for us of how to be holy.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Jesus’ Holiness was shown through simple actions like doing honest work, caring for the poor, talking to the outcast, and loving one another as God loves us.</a:t>
            </a:r>
            <a:endParaRPr sz="2000">
              <a:solidFill>
                <a:srgbClr val="4A4A4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To Give Us a Share in God’s Divine Life</a:t>
            </a:r>
            <a:endParaRPr/>
          </a:p>
        </p:txBody>
      </p:sp>
      <p:sp>
        <p:nvSpPr>
          <p:cNvPr id="150" name="Google Shape;150;p2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 God wants to give us His own divine life so that we can be His adopted sons and daughters.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The free gift of God’s divine life given to us in our souls is called </a:t>
            </a:r>
            <a:r>
              <a:rPr b="1" lang="en" sz="2000"/>
              <a:t>sanctifying grace</a:t>
            </a:r>
            <a:r>
              <a:rPr lang="en" sz="2000"/>
              <a:t>. He sent Jesus to give us His grace and make us His sons and daughters.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We receive this grace in and through the Sacraments. </a:t>
            </a:r>
            <a:endParaRPr sz="2000">
              <a:solidFill>
                <a:srgbClr val="4A4A4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Fully God and Fully Man</a:t>
            </a:r>
            <a:endParaRPr/>
          </a:p>
        </p:txBody>
      </p:sp>
      <p:sp>
        <p:nvSpPr>
          <p:cNvPr id="156" name="Google Shape;156;p2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When Jesus came and became man, He did not stop being fully God. Jesus is fully God and fully man. In the beginning, God made human beings in His image and likeness.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God made us like Him. As we have learned, He made human beings stewards of His creation. He asked us to care for what He had made. He gave us the ability to understand the world around us and know ourselves and Him. </a:t>
            </a:r>
            <a:endParaRPr sz="2000">
              <a:solidFill>
                <a:srgbClr val="4A4A4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Fully God and Fully Man</a:t>
            </a:r>
            <a:endParaRPr/>
          </a:p>
        </p:txBody>
      </p:sp>
      <p:sp>
        <p:nvSpPr>
          <p:cNvPr id="162" name="Google Shape;162;p2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75AD9A"/>
              </a:buClr>
              <a:buSzPts val="2000"/>
              <a:buFont typeface="Arial"/>
              <a:buChar char="❏"/>
            </a:pPr>
            <a:r>
              <a:rPr lang="en" sz="2000"/>
              <a:t>He gave us the ability to make choices. And He gave us the ability to love and be loved. </a:t>
            </a:r>
            <a:endParaRPr sz="2000"/>
          </a:p>
          <a:p>
            <a:pPr indent="-355600" lvl="0" marL="457200" rtl="0" algn="l">
              <a:spcBef>
                <a:spcPts val="0"/>
              </a:spcBef>
              <a:spcAft>
                <a:spcPts val="0"/>
              </a:spcAft>
              <a:buClr>
                <a:srgbClr val="75AD9A"/>
              </a:buClr>
              <a:buSzPts val="2000"/>
              <a:buFont typeface="Arial"/>
              <a:buChar char="❏"/>
            </a:pPr>
            <a:r>
              <a:rPr lang="en" sz="2000"/>
              <a:t>The first people, Adam and Eve, however, freely chose to turn away from God’s love. They sinned against God. This was the first sin. </a:t>
            </a:r>
            <a:endParaRPr sz="2000"/>
          </a:p>
          <a:p>
            <a:pPr indent="-355600" lvl="0" marL="457200" rtl="0" algn="l">
              <a:spcBef>
                <a:spcPts val="0"/>
              </a:spcBef>
              <a:spcAft>
                <a:spcPts val="0"/>
              </a:spcAft>
              <a:buClr>
                <a:srgbClr val="75AD9A"/>
              </a:buClr>
              <a:buSzPts val="2000"/>
              <a:buFont typeface="Arial"/>
              <a:buChar char="❏"/>
            </a:pPr>
            <a:r>
              <a:rPr lang="en" sz="2000"/>
              <a:t>Because they sinned, every human being after them sins too. All except for Jesus and Mary, His mother, that is!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Fully God and Fully Man</a:t>
            </a:r>
            <a:endParaRPr/>
          </a:p>
        </p:txBody>
      </p:sp>
      <p:sp>
        <p:nvSpPr>
          <p:cNvPr id="168" name="Google Shape;168;p27"/>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75AD9A"/>
              </a:buClr>
              <a:buSzPts val="2000"/>
              <a:buFont typeface="Arial"/>
              <a:buChar char="❏"/>
            </a:pPr>
            <a:r>
              <a:rPr lang="en" sz="2000"/>
              <a:t>When God the Son became man, He became like us in all things but sin. </a:t>
            </a:r>
            <a:endParaRPr sz="2000"/>
          </a:p>
          <a:p>
            <a:pPr indent="-355600" lvl="0" marL="457200" rtl="0" algn="l">
              <a:spcBef>
                <a:spcPts val="0"/>
              </a:spcBef>
              <a:spcAft>
                <a:spcPts val="0"/>
              </a:spcAft>
              <a:buClr>
                <a:srgbClr val="75AD9A"/>
              </a:buClr>
              <a:buSzPts val="2000"/>
              <a:buFont typeface="Arial"/>
              <a:buChar char="❏"/>
            </a:pPr>
            <a:r>
              <a:rPr lang="en" sz="2000"/>
              <a:t>He was not just like God; He is God! Jesus is perfect and never sinned. But, like all of us, He also experienced happiness and sadness. He had friends and parents like we do. He ate meals, laughed and played, walked around, and talked to people. </a:t>
            </a:r>
            <a:endParaRPr sz="2000"/>
          </a:p>
          <a:p>
            <a:pPr indent="-355600" lvl="0" marL="457200" rtl="0" algn="l">
              <a:spcBef>
                <a:spcPts val="0"/>
              </a:spcBef>
              <a:spcAft>
                <a:spcPts val="0"/>
              </a:spcAft>
              <a:buClr>
                <a:srgbClr val="75AD9A"/>
              </a:buClr>
              <a:buSzPts val="2000"/>
              <a:buFont typeface="Arial"/>
              <a:buChar char="❏"/>
            </a:pPr>
            <a:r>
              <a:rPr lang="en" sz="2000"/>
              <a:t>Jesus was fully human. And fully God.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Fully God and Fully Man</a:t>
            </a:r>
            <a:endParaRPr/>
          </a:p>
        </p:txBody>
      </p:sp>
      <p:sp>
        <p:nvSpPr>
          <p:cNvPr id="174" name="Google Shape;174;p28"/>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75AD9A"/>
              </a:buClr>
              <a:buSzPts val="2000"/>
              <a:buFont typeface="Arial"/>
              <a:buChar char="❏"/>
            </a:pPr>
            <a:r>
              <a:rPr lang="en" sz="2000"/>
              <a:t>We describe this mystery of our faith by saying that Jesus has two natures in one Person. </a:t>
            </a:r>
            <a:endParaRPr sz="2000"/>
          </a:p>
          <a:p>
            <a:pPr indent="-355600" lvl="0" marL="457200" rtl="0" algn="l">
              <a:spcBef>
                <a:spcPts val="0"/>
              </a:spcBef>
              <a:spcAft>
                <a:spcPts val="0"/>
              </a:spcAft>
              <a:buClr>
                <a:srgbClr val="75AD9A"/>
              </a:buClr>
              <a:buSzPts val="2000"/>
              <a:buFont typeface="Arial"/>
              <a:buChar char="❏"/>
            </a:pPr>
            <a:r>
              <a:rPr lang="en" sz="2000"/>
              <a:t>The word </a:t>
            </a:r>
            <a:r>
              <a:rPr b="1" lang="en" sz="2000"/>
              <a:t>nature</a:t>
            </a:r>
            <a:r>
              <a:rPr lang="en" sz="2000"/>
              <a:t> means “what a thing is.” Jesus’ two natures are God and man. The word person, as we have learned, means “a unique individual who can know and love.” </a:t>
            </a:r>
            <a:endParaRPr sz="2000"/>
          </a:p>
          <a:p>
            <a:pPr indent="-355600" lvl="0" marL="457200" rtl="0" algn="l">
              <a:spcBef>
                <a:spcPts val="0"/>
              </a:spcBef>
              <a:spcAft>
                <a:spcPts val="0"/>
              </a:spcAft>
              <a:buClr>
                <a:srgbClr val="75AD9A"/>
              </a:buClr>
              <a:buSzPts val="2000"/>
              <a:buFont typeface="Arial"/>
              <a:buChar char="❏"/>
            </a:pPr>
            <a:r>
              <a:rPr lang="en" sz="2000"/>
              <a:t>Jesus’ two nature (God and man) come together in the one divine Person, Jesus Christ.</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Fully God and Fully Man</a:t>
            </a:r>
            <a:endParaRPr/>
          </a:p>
        </p:txBody>
      </p:sp>
      <p:sp>
        <p:nvSpPr>
          <p:cNvPr id="180" name="Google Shape;180;p2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75AD9A"/>
              </a:buClr>
              <a:buSzPts val="2000"/>
              <a:buFont typeface="Arial"/>
              <a:buChar char="❏"/>
            </a:pPr>
            <a:r>
              <a:rPr lang="en" sz="2000"/>
              <a:t>Each of us possesses only one nature and is one person. I am a human, and I am me. You are a human, and you are you. Jesus is both 100 percent God and 100 percent human, and He is Jesus Christ. </a:t>
            </a:r>
            <a:endParaRPr sz="2000"/>
          </a:p>
          <a:p>
            <a:pPr indent="-355600" lvl="0" marL="457200" rtl="0" algn="l">
              <a:spcBef>
                <a:spcPts val="0"/>
              </a:spcBef>
              <a:spcAft>
                <a:spcPts val="0"/>
              </a:spcAft>
              <a:buClr>
                <a:srgbClr val="75AD9A"/>
              </a:buClr>
              <a:buSzPts val="2000"/>
              <a:buFont typeface="Arial"/>
              <a:buChar char="❏"/>
            </a:pPr>
            <a:r>
              <a:rPr lang="en" sz="2000"/>
              <a:t>Now, this might still be a bit confusing and that is okay! We believe it because God has revealed it to us, and we know that everything He tells us is good and true. </a:t>
            </a:r>
            <a:endParaRPr sz="2000"/>
          </a:p>
          <a:p>
            <a:pPr indent="-355600" lvl="0" marL="457200" rtl="0" algn="l">
              <a:spcBef>
                <a:spcPts val="0"/>
              </a:spcBef>
              <a:spcAft>
                <a:spcPts val="0"/>
              </a:spcAft>
              <a:buClr>
                <a:srgbClr val="75AD9A"/>
              </a:buClr>
              <a:buSzPts val="2000"/>
              <a:buFont typeface="Arial"/>
              <a:buChar char="❏"/>
            </a:pPr>
            <a:r>
              <a:rPr lang="en" sz="2000"/>
              <a:t>As we get to know Jesus better, we come to understand what a wonderful gift God has given us!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We Know Jesus</a:t>
            </a:r>
            <a:endParaRPr/>
          </a:p>
        </p:txBody>
      </p:sp>
      <p:sp>
        <p:nvSpPr>
          <p:cNvPr id="186" name="Google Shape;186;p30"/>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75AD9A"/>
              </a:buClr>
              <a:buSzPts val="1800"/>
              <a:buFont typeface="Arial"/>
              <a:buChar char="❏"/>
            </a:pPr>
            <a:r>
              <a:rPr lang="en" sz="1800"/>
              <a:t>Even though it is a mystery of our Faith that Jesus is both fully God and fully human, and even though Jesus lived on earth more than 2,000 years ago, we can still know Jesus today. </a:t>
            </a:r>
            <a:endParaRPr sz="1800"/>
          </a:p>
          <a:p>
            <a:pPr indent="-342900" lvl="0" marL="457200" rtl="0" algn="l">
              <a:spcBef>
                <a:spcPts val="0"/>
              </a:spcBef>
              <a:spcAft>
                <a:spcPts val="0"/>
              </a:spcAft>
              <a:buClr>
                <a:srgbClr val="75AD9A"/>
              </a:buClr>
              <a:buSzPts val="1800"/>
              <a:buFont typeface="Arial"/>
              <a:buChar char="❏"/>
            </a:pPr>
            <a:r>
              <a:rPr lang="en" sz="1800"/>
              <a:t>The best way to get to know Jesus is through the Gospels in the Bible. Rather than simply being a collection of stories about Jesus, in the Gospels, we actually meet Jesus. </a:t>
            </a:r>
            <a:endParaRPr sz="1800"/>
          </a:p>
          <a:p>
            <a:pPr indent="-342900" lvl="0" marL="457200" rtl="0" algn="l">
              <a:spcBef>
                <a:spcPts val="0"/>
              </a:spcBef>
              <a:spcAft>
                <a:spcPts val="0"/>
              </a:spcAft>
              <a:buClr>
                <a:srgbClr val="75AD9A"/>
              </a:buClr>
              <a:buSzPts val="1800"/>
              <a:buFont typeface="Arial"/>
              <a:buChar char="❏"/>
            </a:pPr>
            <a:r>
              <a:rPr lang="en" sz="1800"/>
              <a:t>We can walk with Him and grow to love and trust Him in His Word. And then, we can actually be with Jesus when we receive the Eucharist at Mass, which is truly the Body and Blood, Soul and Divinity of Jesus Christ.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idx="1" type="body"/>
          </p:nvPr>
        </p:nvSpPr>
        <p:spPr>
          <a:xfrm>
            <a:off x="729450" y="1448950"/>
            <a:ext cx="4313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Font typeface="Arial"/>
              <a:buChar char="❏"/>
            </a:pPr>
            <a:r>
              <a:rPr lang="en" sz="1800">
                <a:solidFill>
                  <a:srgbClr val="4A4A4A"/>
                </a:solidFill>
              </a:rPr>
              <a:t>In this painting, the angel Gabriel has appeared to Mary and is announcing that </a:t>
            </a:r>
            <a:r>
              <a:rPr lang="en" sz="1800"/>
              <a:t>Mary</a:t>
            </a:r>
            <a:r>
              <a:rPr lang="en" sz="1800">
                <a:solidFill>
                  <a:srgbClr val="4A4A4A"/>
                </a:solidFill>
              </a:rPr>
              <a:t> will be the mother of Jesus. </a:t>
            </a:r>
            <a:endParaRPr sz="1800">
              <a:solidFill>
                <a:srgbClr val="4A4A4A"/>
              </a:solidFill>
            </a:endParaRPr>
          </a:p>
          <a:p>
            <a:pPr indent="-342900" lvl="0" marL="457200" rtl="0" algn="l">
              <a:lnSpc>
                <a:spcPct val="115000"/>
              </a:lnSpc>
              <a:spcBef>
                <a:spcPts val="0"/>
              </a:spcBef>
              <a:spcAft>
                <a:spcPts val="0"/>
              </a:spcAft>
              <a:buClr>
                <a:srgbClr val="75AD9A"/>
              </a:buClr>
              <a:buSzPts val="1800"/>
              <a:buFont typeface="Arial"/>
              <a:buChar char="❏"/>
            </a:pPr>
            <a:r>
              <a:rPr lang="en" sz="1800">
                <a:solidFill>
                  <a:srgbClr val="4A4A4A"/>
                </a:solidFill>
              </a:rPr>
              <a:t>Heaven is opened to earth as the power of the Holy Spirit comes upon Mary. The choirs of angels in Heaven are playing music to rejoice and celebrate that God has become man.</a:t>
            </a:r>
            <a:endParaRPr sz="1800">
              <a:solidFill>
                <a:srgbClr val="4A4A4A"/>
              </a:solidFill>
            </a:endParaRPr>
          </a:p>
        </p:txBody>
      </p:sp>
      <p:sp>
        <p:nvSpPr>
          <p:cNvPr id="86" name="Google Shape;86;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Incarnation</a:t>
            </a:r>
            <a:endParaRPr/>
          </a:p>
        </p:txBody>
      </p:sp>
      <p:pic>
        <p:nvPicPr>
          <p:cNvPr id="87" name="Google Shape;87;p14"/>
          <p:cNvPicPr preferRelativeResize="0"/>
          <p:nvPr/>
        </p:nvPicPr>
        <p:blipFill rotWithShape="1">
          <a:blip r:embed="rId3">
            <a:alphaModFix/>
          </a:blip>
          <a:srcRect b="12085" l="0" r="0" t="12470"/>
          <a:stretch/>
        </p:blipFill>
        <p:spPr>
          <a:xfrm>
            <a:off x="5380350" y="632850"/>
            <a:ext cx="3037800" cy="4025400"/>
          </a:xfrm>
          <a:prstGeom prst="rect">
            <a:avLst/>
          </a:prstGeom>
          <a:noFill/>
          <a:ln cap="flat" cmpd="sng" w="76200">
            <a:solidFill>
              <a:srgbClr val="F6F3EC"/>
            </a:solidFill>
            <a:prstDash val="solid"/>
            <a:miter lim="8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idx="1" type="body"/>
          </p:nvPr>
        </p:nvSpPr>
        <p:spPr>
          <a:xfrm>
            <a:off x="729450" y="1448950"/>
            <a:ext cx="4313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Font typeface="Arimo"/>
              <a:buChar char="❏"/>
            </a:pPr>
            <a:r>
              <a:rPr lang="en" sz="1800">
                <a:solidFill>
                  <a:srgbClr val="4A4A4A"/>
                </a:solidFill>
              </a:rPr>
              <a:t>This is a painting of the moment of the Incarnation. The </a:t>
            </a:r>
            <a:r>
              <a:rPr b="1" lang="en" sz="1800">
                <a:solidFill>
                  <a:srgbClr val="4A4A4A"/>
                </a:solidFill>
              </a:rPr>
              <a:t>Incarnation</a:t>
            </a:r>
            <a:r>
              <a:rPr lang="en" sz="1800">
                <a:solidFill>
                  <a:srgbClr val="4A4A4A"/>
                </a:solidFill>
              </a:rPr>
              <a:t> is when God </a:t>
            </a:r>
            <a:r>
              <a:rPr lang="en" sz="1800"/>
              <a:t>took on a human nature: He came down from Heaven and became man</a:t>
            </a:r>
            <a:r>
              <a:rPr lang="en" sz="1800">
                <a:solidFill>
                  <a:srgbClr val="4A4A4A"/>
                </a:solidFill>
              </a:rPr>
              <a:t>. It is the most important event in human history. </a:t>
            </a:r>
            <a:endParaRPr sz="1800">
              <a:solidFill>
                <a:srgbClr val="4A4A4A"/>
              </a:solidFill>
            </a:endParaRPr>
          </a:p>
          <a:p>
            <a:pPr indent="-342900" lvl="0" marL="457200" rtl="0" algn="l">
              <a:lnSpc>
                <a:spcPct val="115000"/>
              </a:lnSpc>
              <a:spcBef>
                <a:spcPts val="0"/>
              </a:spcBef>
              <a:spcAft>
                <a:spcPts val="0"/>
              </a:spcAft>
              <a:buClr>
                <a:srgbClr val="75AD9A"/>
              </a:buClr>
              <a:buSzPts val="1800"/>
              <a:buFont typeface="Arimo"/>
              <a:buChar char="❏"/>
            </a:pPr>
            <a:r>
              <a:rPr lang="en" sz="1800">
                <a:solidFill>
                  <a:srgbClr val="4A4A4A"/>
                </a:solidFill>
              </a:rPr>
              <a:t>The God of the universe came to us and lived among us in order to save us from sin. </a:t>
            </a:r>
            <a:endParaRPr sz="1800">
              <a:solidFill>
                <a:srgbClr val="4A4A4A"/>
              </a:solidFill>
            </a:endParaRPr>
          </a:p>
        </p:txBody>
      </p:sp>
      <p:sp>
        <p:nvSpPr>
          <p:cNvPr id="93" name="Google Shape;93;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Incarnation</a:t>
            </a:r>
            <a:endParaRPr/>
          </a:p>
        </p:txBody>
      </p:sp>
      <p:pic>
        <p:nvPicPr>
          <p:cNvPr id="94" name="Google Shape;94;p15"/>
          <p:cNvPicPr preferRelativeResize="0"/>
          <p:nvPr/>
        </p:nvPicPr>
        <p:blipFill rotWithShape="1">
          <a:blip r:embed="rId3">
            <a:alphaModFix/>
          </a:blip>
          <a:srcRect b="12085" l="0" r="0" t="12470"/>
          <a:stretch/>
        </p:blipFill>
        <p:spPr>
          <a:xfrm>
            <a:off x="5380350" y="632850"/>
            <a:ext cx="3037800" cy="4025400"/>
          </a:xfrm>
          <a:prstGeom prst="rect">
            <a:avLst/>
          </a:prstGeom>
          <a:noFill/>
          <a:ln cap="flat" cmpd="sng" w="76200">
            <a:solidFill>
              <a:srgbClr val="F6F3EC"/>
            </a:solidFill>
            <a:prstDash val="solid"/>
            <a:miter lim="8000"/>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 type="body"/>
          </p:nvPr>
        </p:nvSpPr>
        <p:spPr>
          <a:xfrm>
            <a:off x="729450" y="1448950"/>
            <a:ext cx="4313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Font typeface="Arimo"/>
              <a:buChar char="❏"/>
            </a:pPr>
            <a:r>
              <a:rPr lang="en" sz="1800">
                <a:solidFill>
                  <a:srgbClr val="4A4A4A"/>
                </a:solidFill>
              </a:rPr>
              <a:t>This was God’s plan all along. At this moment, the final steps in God’s plan of salvation were being fulfilled. </a:t>
            </a:r>
            <a:endParaRPr sz="1800">
              <a:solidFill>
                <a:srgbClr val="4A4A4A"/>
              </a:solidFill>
            </a:endParaRPr>
          </a:p>
          <a:p>
            <a:pPr indent="-342900" lvl="0" marL="457200" rtl="0" algn="l">
              <a:lnSpc>
                <a:spcPct val="115000"/>
              </a:lnSpc>
              <a:spcBef>
                <a:spcPts val="0"/>
              </a:spcBef>
              <a:spcAft>
                <a:spcPts val="0"/>
              </a:spcAft>
              <a:buClr>
                <a:srgbClr val="75AD9A"/>
              </a:buClr>
              <a:buSzPts val="1800"/>
              <a:buFont typeface="Arimo"/>
              <a:buChar char="❏"/>
            </a:pPr>
            <a:r>
              <a:rPr lang="en" sz="1800">
                <a:solidFill>
                  <a:srgbClr val="4A4A4A"/>
                </a:solidFill>
              </a:rPr>
              <a:t>The angel Gabriel appeared to Mary to announce to her that she would be the Mother of God and give birth to the baby Jesus.</a:t>
            </a:r>
            <a:endParaRPr sz="1800">
              <a:solidFill>
                <a:srgbClr val="4A4A4A"/>
              </a:solidFill>
            </a:endParaRPr>
          </a:p>
        </p:txBody>
      </p:sp>
      <p:sp>
        <p:nvSpPr>
          <p:cNvPr id="100" name="Google Shape;100;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Incarnation</a:t>
            </a:r>
            <a:endParaRPr/>
          </a:p>
        </p:txBody>
      </p:sp>
      <p:pic>
        <p:nvPicPr>
          <p:cNvPr id="101" name="Google Shape;101;p16"/>
          <p:cNvPicPr preferRelativeResize="0"/>
          <p:nvPr/>
        </p:nvPicPr>
        <p:blipFill rotWithShape="1">
          <a:blip r:embed="rId3">
            <a:alphaModFix/>
          </a:blip>
          <a:srcRect b="12085" l="0" r="0" t="12470"/>
          <a:stretch/>
        </p:blipFill>
        <p:spPr>
          <a:xfrm>
            <a:off x="5380350" y="632850"/>
            <a:ext cx="3037800" cy="4025400"/>
          </a:xfrm>
          <a:prstGeom prst="rect">
            <a:avLst/>
          </a:prstGeom>
          <a:noFill/>
          <a:ln cap="flat" cmpd="sng" w="76200">
            <a:solidFill>
              <a:srgbClr val="F6F3EC"/>
            </a:solidFill>
            <a:prstDash val="solid"/>
            <a:miter lim="8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idx="1" type="body"/>
          </p:nvPr>
        </p:nvSpPr>
        <p:spPr>
          <a:xfrm>
            <a:off x="729450" y="1448950"/>
            <a:ext cx="45144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75AD9A"/>
              </a:buClr>
              <a:buSzPts val="1800"/>
              <a:buFont typeface="Arimo"/>
              <a:buChar char="❏"/>
            </a:pPr>
            <a:r>
              <a:rPr lang="en" sz="1800">
                <a:solidFill>
                  <a:srgbClr val="4A4A4A"/>
                </a:solidFill>
              </a:rPr>
              <a:t>The Jewish people had been waiting for thousands of years before Jesus’ birth for the gift of salvation that God had promised them. </a:t>
            </a:r>
            <a:endParaRPr sz="1800">
              <a:solidFill>
                <a:srgbClr val="4A4A4A"/>
              </a:solidFill>
            </a:endParaRPr>
          </a:p>
          <a:p>
            <a:pPr indent="-342900" lvl="0" marL="457200" rtl="0" algn="l">
              <a:lnSpc>
                <a:spcPct val="115000"/>
              </a:lnSpc>
              <a:spcBef>
                <a:spcPts val="0"/>
              </a:spcBef>
              <a:spcAft>
                <a:spcPts val="0"/>
              </a:spcAft>
              <a:buClr>
                <a:srgbClr val="75AD9A"/>
              </a:buClr>
              <a:buSzPts val="1800"/>
              <a:buFont typeface="Arimo"/>
              <a:buChar char="❏"/>
            </a:pPr>
            <a:r>
              <a:rPr lang="en" sz="1800">
                <a:solidFill>
                  <a:srgbClr val="4A4A4A"/>
                </a:solidFill>
              </a:rPr>
              <a:t>From the very beginning, with Adam and Eve, through the major figures of the Old Testament Abraham, Isaac, Jacob, Moses, David, and all the prophets, God had promised to send the Messiah to bring about salvation. </a:t>
            </a:r>
            <a:endParaRPr sz="1800">
              <a:solidFill>
                <a:srgbClr val="4A4A4A"/>
              </a:solidFill>
            </a:endParaRPr>
          </a:p>
        </p:txBody>
      </p:sp>
      <p:sp>
        <p:nvSpPr>
          <p:cNvPr id="107" name="Google Shape;107;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Incarnation</a:t>
            </a:r>
            <a:endParaRPr/>
          </a:p>
        </p:txBody>
      </p:sp>
      <p:pic>
        <p:nvPicPr>
          <p:cNvPr id="108" name="Google Shape;108;p17"/>
          <p:cNvPicPr preferRelativeResize="0"/>
          <p:nvPr/>
        </p:nvPicPr>
        <p:blipFill rotWithShape="1">
          <a:blip r:embed="rId3">
            <a:alphaModFix/>
          </a:blip>
          <a:srcRect b="12085" l="0" r="0" t="12470"/>
          <a:stretch/>
        </p:blipFill>
        <p:spPr>
          <a:xfrm>
            <a:off x="5380350" y="632850"/>
            <a:ext cx="3037800" cy="4025400"/>
          </a:xfrm>
          <a:prstGeom prst="rect">
            <a:avLst/>
          </a:prstGeom>
          <a:noFill/>
          <a:ln cap="flat" cmpd="sng" w="76200">
            <a:solidFill>
              <a:srgbClr val="F6F3EC"/>
            </a:solidFill>
            <a:prstDash val="solid"/>
            <a:miter lim="8000"/>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Messiah</a:t>
            </a:r>
            <a:endParaRPr/>
          </a:p>
        </p:txBody>
      </p:sp>
      <p:sp>
        <p:nvSpPr>
          <p:cNvPr id="114" name="Google Shape;114;p18"/>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Read </a:t>
            </a:r>
            <a:r>
              <a:rPr b="1" lang="en" sz="2000"/>
              <a:t>Isaiah 9:5–6.</a:t>
            </a:r>
            <a:endParaRPr b="1" sz="2000"/>
          </a:p>
          <a:p>
            <a:pPr indent="-355600" lvl="0" marL="457200" rtl="0" algn="l">
              <a:lnSpc>
                <a:spcPct val="115000"/>
              </a:lnSpc>
              <a:spcBef>
                <a:spcPts val="0"/>
              </a:spcBef>
              <a:spcAft>
                <a:spcPts val="0"/>
              </a:spcAft>
              <a:buClr>
                <a:srgbClr val="75AD9A"/>
              </a:buClr>
              <a:buSzPts val="2000"/>
              <a:buFont typeface="Arial"/>
              <a:buChar char="❏"/>
            </a:pPr>
            <a:r>
              <a:rPr lang="en" sz="2000"/>
              <a:t>The people listening to the prophets expected the Messiah to be a mighty king who would fight for them. Instead, He was a humble baby born in a stable who sacrificed His life on a Cross.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We know now that Jesus is the Good News, even though His coming and what He accomplished was not exactly what the people expected! </a:t>
            </a:r>
            <a:r>
              <a:rPr lang="en" sz="2000">
                <a:solidFill>
                  <a:srgbClr val="4A4A4A"/>
                </a:solidFill>
              </a:rPr>
              <a:t>	</a:t>
            </a:r>
            <a:endParaRPr sz="2000">
              <a:solidFill>
                <a:srgbClr val="4A4A4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Messiah</a:t>
            </a:r>
            <a:endParaRPr/>
          </a:p>
        </p:txBody>
      </p:sp>
      <p:sp>
        <p:nvSpPr>
          <p:cNvPr id="120" name="Google Shape;120;p1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Read </a:t>
            </a:r>
            <a:r>
              <a:rPr b="1" lang="en" sz="2000"/>
              <a:t>Isaiah 7:14.</a:t>
            </a:r>
            <a:endParaRPr b="1" sz="2000"/>
          </a:p>
          <a:p>
            <a:pPr indent="-355600" lvl="0" marL="457200" rtl="0" algn="l">
              <a:lnSpc>
                <a:spcPct val="115000"/>
              </a:lnSpc>
              <a:spcBef>
                <a:spcPts val="0"/>
              </a:spcBef>
              <a:spcAft>
                <a:spcPts val="0"/>
              </a:spcAft>
              <a:buClr>
                <a:srgbClr val="75AD9A"/>
              </a:buClr>
              <a:buSzPts val="2000"/>
              <a:buFont typeface="Arial"/>
              <a:buChar char="❏"/>
            </a:pPr>
            <a:r>
              <a:rPr lang="en" sz="2000"/>
              <a:t>We know today that the young woman Isaiah spoke of is the Blessed Mother, Mary.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The word Emmanuel means “God with us.” Mary’s son, Jesus, is the only Son of God, God Himself, who came to earth to be “with us.”</a:t>
            </a:r>
            <a:r>
              <a:rPr lang="en" sz="2000">
                <a:solidFill>
                  <a:srgbClr val="4A4A4A"/>
                </a:solidFill>
              </a:rPr>
              <a:t>	</a:t>
            </a:r>
            <a:endParaRPr sz="2000">
              <a:solidFill>
                <a:srgbClr val="4A4A4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Incarnation</a:t>
            </a:r>
            <a:endParaRPr/>
          </a:p>
        </p:txBody>
      </p:sp>
      <p:sp>
        <p:nvSpPr>
          <p:cNvPr id="126" name="Google Shape;126;p20"/>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Read </a:t>
            </a:r>
            <a:r>
              <a:rPr b="1" lang="en" sz="2000"/>
              <a:t>Luke 1:26–38.</a:t>
            </a:r>
            <a:endParaRPr b="1" sz="2000"/>
          </a:p>
          <a:p>
            <a:pPr indent="-355600" lvl="0" marL="457200" rtl="0" algn="l">
              <a:lnSpc>
                <a:spcPct val="115000"/>
              </a:lnSpc>
              <a:spcBef>
                <a:spcPts val="0"/>
              </a:spcBef>
              <a:spcAft>
                <a:spcPts val="0"/>
              </a:spcAft>
              <a:buClr>
                <a:srgbClr val="75AD9A"/>
              </a:buClr>
              <a:buSzPts val="2000"/>
              <a:buFont typeface="Arial"/>
              <a:buChar char="❏"/>
            </a:pPr>
            <a:r>
              <a:rPr lang="en" sz="2000"/>
              <a:t>The Incarnation — the Son of God assuming a human nature — was made visible to the world at the birth of Jesus.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Jesus’ birth is a very important and joyful moment in history, one that we still celebrate on Christmas.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God sent His only Son to be with us on earth and to save us from sin. This is the Good News that God had promised us! </a:t>
            </a:r>
            <a:r>
              <a:rPr lang="en" sz="2000">
                <a:solidFill>
                  <a:srgbClr val="4A4A4A"/>
                </a:solidFill>
              </a:rPr>
              <a:t>	</a:t>
            </a:r>
            <a:endParaRPr sz="2000">
              <a:solidFill>
                <a:srgbClr val="4A4A4A"/>
              </a:solidFill>
            </a:endParaRPr>
          </a:p>
          <a:p>
            <a:pPr indent="-355600" lvl="0" marL="457200" rtl="0" algn="l">
              <a:lnSpc>
                <a:spcPct val="115000"/>
              </a:lnSpc>
              <a:spcBef>
                <a:spcPts val="0"/>
              </a:spcBef>
              <a:spcAft>
                <a:spcPts val="0"/>
              </a:spcAft>
              <a:buClr>
                <a:srgbClr val="75AD9A"/>
              </a:buClr>
              <a:buSzPts val="2000"/>
              <a:buChar char="❏"/>
            </a:pPr>
            <a:r>
              <a:rPr lang="en" sz="2000"/>
              <a:t>There are four reasons for the Incarnation</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Incarnation: To Save Us from Sin</a:t>
            </a:r>
            <a:endParaRPr/>
          </a:p>
        </p:txBody>
      </p:sp>
      <p:sp>
        <p:nvSpPr>
          <p:cNvPr id="132" name="Google Shape;132;p21"/>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Font typeface="Arial"/>
              <a:buChar char="❏"/>
            </a:pPr>
            <a:r>
              <a:rPr lang="en" sz="2000"/>
              <a:t>Sin is something we say, do, think, or fail to do that does not love God, our neighbor, or ourselves, as God has taught us.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When we sin, we hurt, and can even destroy, our relationship with God. When we are separated from God because of our sin, we live in spiritual darkness. </a:t>
            </a:r>
            <a:endParaRPr sz="2000"/>
          </a:p>
          <a:p>
            <a:pPr indent="-355600" lvl="0" marL="457200" rtl="0" algn="l">
              <a:lnSpc>
                <a:spcPct val="115000"/>
              </a:lnSpc>
              <a:spcBef>
                <a:spcPts val="0"/>
              </a:spcBef>
              <a:spcAft>
                <a:spcPts val="0"/>
              </a:spcAft>
              <a:buClr>
                <a:srgbClr val="75AD9A"/>
              </a:buClr>
              <a:buSzPts val="2000"/>
              <a:buFont typeface="Arial"/>
              <a:buChar char="❏"/>
            </a:pPr>
            <a:r>
              <a:rPr lang="en" sz="2000"/>
              <a:t>In the beginning, the first people, Adam and Eve, sinned against God. But God always had a plan to save us from our sin. God sent Jesus to take away our sin by dying on the Cross for us.</a:t>
            </a:r>
            <a:r>
              <a:rPr lang="en" sz="2000">
                <a:solidFill>
                  <a:srgbClr val="4A4A4A"/>
                </a:solidFill>
              </a:rPr>
              <a:t>	</a:t>
            </a:r>
            <a:endParaRPr sz="20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