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rimo"/>
      <p:regular r:id="rId13"/>
      <p:bold r:id="rId14"/>
      <p:italic r:id="rId15"/>
      <p:boldItalic r:id="rId16"/>
    </p:embeddedFont>
    <p:embeddedFont>
      <p:font typeface="Libre Caslon Text"/>
      <p:regular r:id="rId17"/>
      <p:bold r:id="rId18"/>
      <p:italic r:id="rId19"/>
    </p:embeddedFont>
    <p:embeddedFont>
      <p:font typeface="Red Hat Display"/>
      <p:regular r:id="rId20"/>
      <p:bold r:id="rId21"/>
      <p:italic r:id="rId22"/>
      <p:boldItalic r:id="rId23"/>
    </p:embeddedFont>
    <p:embeddedFont>
      <p:font typeface="Red Hat Display ExtraBold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OseDKokXLMkALzAfo+OnV0gpC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edHatDisplay-regular.fntdata"/><Relationship Id="rId22" Type="http://schemas.openxmlformats.org/officeDocument/2006/relationships/font" Target="fonts/RedHatDisplay-italic.fntdata"/><Relationship Id="rId21" Type="http://schemas.openxmlformats.org/officeDocument/2006/relationships/font" Target="fonts/RedHatDisplay-bold.fntdata"/><Relationship Id="rId24" Type="http://schemas.openxmlformats.org/officeDocument/2006/relationships/font" Target="fonts/RedHatDisplayExtraBold-bold.fntdata"/><Relationship Id="rId23" Type="http://schemas.openxmlformats.org/officeDocument/2006/relationships/font" Target="fonts/RedHat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edHatDisplay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mo-regular.fntdata"/><Relationship Id="rId12" Type="http://schemas.openxmlformats.org/officeDocument/2006/relationships/slide" Target="slides/slide7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LibreCaslonText-regular.fntdata"/><Relationship Id="rId16" Type="http://schemas.openxmlformats.org/officeDocument/2006/relationships/font" Target="fonts/Arimo-boldItalic.fntdata"/><Relationship Id="rId19" Type="http://schemas.openxmlformats.org/officeDocument/2006/relationships/font" Target="fonts/LibreCaslonText-italic.fntdata"/><Relationship Id="rId18" Type="http://schemas.openxmlformats.org/officeDocument/2006/relationships/font" Target="fonts/LibreCaslonTex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e6d38b77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fe6d38b7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/>
          <p:nvPr>
            <p:ph type="ctrTitle"/>
          </p:nvPr>
        </p:nvSpPr>
        <p:spPr>
          <a:xfrm>
            <a:off x="1668600" y="1473150"/>
            <a:ext cx="58068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Caslon Text"/>
              <a:buNone/>
              <a:defRPr b="0" sz="4800">
                <a:solidFill>
                  <a:srgbClr val="FFFFFF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0" name="Google Shape;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0525" y="4218975"/>
            <a:ext cx="1647100" cy="7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616">
          <p15:clr>
            <a:srgbClr val="FA7B17"/>
          </p15:clr>
        </p15:guide>
        <p15:guide id="2" pos="14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0"/>
          <p:cNvSpPr txBox="1"/>
          <p:nvPr/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6" name="Google Shape;66;p20"/>
          <p:cNvSpPr txBox="1"/>
          <p:nvPr>
            <p:ph idx="1" type="body"/>
          </p:nvPr>
        </p:nvSpPr>
        <p:spPr>
          <a:xfrm>
            <a:off x="729450" y="1393075"/>
            <a:ext cx="8520600" cy="3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●"/>
              <a:defRPr sz="1500"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○"/>
              <a:defRPr sz="1500"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●"/>
              <a:defRPr sz="1500"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mo"/>
              <a:buChar char="○"/>
              <a:defRPr sz="1500"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Font typeface="Arimo"/>
              <a:buChar char="■"/>
              <a:defRPr sz="15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7" name="Google Shape;67;p20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3600"/>
              <a:buFont typeface="Red Hat Display ExtraBold"/>
              <a:buNone/>
              <a:defRPr b="0" sz="3600">
                <a:solidFill>
                  <a:srgbClr val="F15A22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20"/>
          <p:cNvSpPr/>
          <p:nvPr/>
        </p:nvSpPr>
        <p:spPr>
          <a:xfrm>
            <a:off x="0" y="0"/>
            <a:ext cx="9144000" cy="163500"/>
          </a:xfrm>
          <a:prstGeom prst="rect">
            <a:avLst/>
          </a:prstGeom>
          <a:solidFill>
            <a:srgbClr val="244E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0"/>
          <p:cNvPicPr preferRelativeResize="0"/>
          <p:nvPr/>
        </p:nvPicPr>
        <p:blipFill rotWithShape="1">
          <a:blip r:embed="rId3">
            <a:alphaModFix/>
          </a:blip>
          <a:srcRect b="0" l="-3029" r="0" t="-4449"/>
          <a:stretch/>
        </p:blipFill>
        <p:spPr>
          <a:xfrm>
            <a:off x="7848900" y="4450420"/>
            <a:ext cx="1172275" cy="54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AEA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1"/>
          <p:cNvSpPr txBox="1"/>
          <p:nvPr>
            <p:ph idx="1" type="subTitle"/>
          </p:nvPr>
        </p:nvSpPr>
        <p:spPr>
          <a:xfrm>
            <a:off x="724950" y="2780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ed Hat Display"/>
              <a:buNone/>
              <a:defRPr sz="1600"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21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75" name="Google Shape;75;p21"/>
          <p:cNvCxnSpPr/>
          <p:nvPr/>
        </p:nvCxnSpPr>
        <p:spPr>
          <a:xfrm>
            <a:off x="841500" y="2546500"/>
            <a:ext cx="3222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6" name="Google Shape;7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1"/>
          <p:cNvSpPr txBox="1"/>
          <p:nvPr>
            <p:ph type="title"/>
          </p:nvPr>
        </p:nvSpPr>
        <p:spPr>
          <a:xfrm>
            <a:off x="841500" y="1399275"/>
            <a:ext cx="3374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3600"/>
              <a:buFont typeface="Red Hat Display ExtraBold"/>
              <a:buNone/>
              <a:defRPr b="0" sz="3600">
                <a:solidFill>
                  <a:srgbClr val="F15A22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8" name="Google Shape;78;p21"/>
          <p:cNvPicPr preferRelativeResize="0"/>
          <p:nvPr/>
        </p:nvPicPr>
        <p:blipFill rotWithShape="1">
          <a:blip r:embed="rId3">
            <a:alphaModFix/>
          </a:blip>
          <a:srcRect b="0" l="-3029" r="0" t="-4449"/>
          <a:stretch/>
        </p:blipFill>
        <p:spPr>
          <a:xfrm>
            <a:off x="7848900" y="4450420"/>
            <a:ext cx="1172275" cy="54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729450" y="175150"/>
            <a:ext cx="76884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3600"/>
              <a:buFont typeface="Red Hat Display ExtraBold"/>
              <a:buNone/>
              <a:defRPr b="0" sz="3600">
                <a:solidFill>
                  <a:srgbClr val="F15A22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" name="Google Shape;15;p12"/>
          <p:cNvCxnSpPr/>
          <p:nvPr/>
        </p:nvCxnSpPr>
        <p:spPr>
          <a:xfrm>
            <a:off x="0" y="1632100"/>
            <a:ext cx="7848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2"/>
          <p:cNvSpPr txBox="1"/>
          <p:nvPr>
            <p:ph idx="1" type="body"/>
          </p:nvPr>
        </p:nvSpPr>
        <p:spPr>
          <a:xfrm>
            <a:off x="724950" y="1938950"/>
            <a:ext cx="71238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3">
            <a:alphaModFix/>
          </a:blip>
          <a:srcRect b="0" l="-3029" r="0" t="-4449"/>
          <a:stretch/>
        </p:blipFill>
        <p:spPr>
          <a:xfrm>
            <a:off x="7848900" y="4450420"/>
            <a:ext cx="1172275" cy="54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1292775" y="1393075"/>
            <a:ext cx="7125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1" name="Google Shape;21;p13"/>
          <p:cNvSpPr/>
          <p:nvPr/>
        </p:nvSpPr>
        <p:spPr>
          <a:xfrm>
            <a:off x="0" y="0"/>
            <a:ext cx="9144000" cy="163500"/>
          </a:xfrm>
          <a:prstGeom prst="rect">
            <a:avLst/>
          </a:prstGeom>
          <a:solidFill>
            <a:srgbClr val="244E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3600"/>
              <a:buFont typeface="Red Hat Display ExtraBold"/>
              <a:buNone/>
              <a:defRPr b="0" sz="3600">
                <a:solidFill>
                  <a:srgbClr val="F15A22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4">
            <a:alphaModFix/>
          </a:blip>
          <a:srcRect b="0" l="-3029" r="0" t="-4449"/>
          <a:stretch/>
        </p:blipFill>
        <p:spPr>
          <a:xfrm>
            <a:off x="7848900" y="4450420"/>
            <a:ext cx="1172275" cy="54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3600"/>
              <a:buFont typeface="Red Hat Display ExtraBold"/>
              <a:buNone/>
              <a:defRPr b="0" sz="3600">
                <a:solidFill>
                  <a:srgbClr val="F15A22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14"/>
          <p:cNvSpPr/>
          <p:nvPr/>
        </p:nvSpPr>
        <p:spPr>
          <a:xfrm>
            <a:off x="0" y="0"/>
            <a:ext cx="9144000" cy="163500"/>
          </a:xfrm>
          <a:prstGeom prst="rect">
            <a:avLst/>
          </a:prstGeom>
          <a:solidFill>
            <a:srgbClr val="244E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4"/>
          <p:cNvPicPr preferRelativeResize="0"/>
          <p:nvPr/>
        </p:nvPicPr>
        <p:blipFill rotWithShape="1">
          <a:blip r:embed="rId3">
            <a:alphaModFix/>
          </a:blip>
          <a:srcRect b="0" l="-3029" r="0" t="-4449"/>
          <a:stretch/>
        </p:blipFill>
        <p:spPr>
          <a:xfrm>
            <a:off x="7848900" y="4450420"/>
            <a:ext cx="1172275" cy="54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15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0" y="0"/>
            <a:ext cx="9144000" cy="163500"/>
          </a:xfrm>
          <a:prstGeom prst="rect">
            <a:avLst/>
          </a:prstGeom>
          <a:solidFill>
            <a:srgbClr val="244E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3600"/>
              <a:buFont typeface="Red Hat Display ExtraBold"/>
              <a:buNone/>
              <a:defRPr b="0" sz="3600">
                <a:solidFill>
                  <a:srgbClr val="F15A22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7" name="Google Shape;3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5"/>
          <p:cNvPicPr preferRelativeResize="0"/>
          <p:nvPr/>
        </p:nvPicPr>
        <p:blipFill rotWithShape="1">
          <a:blip r:embed="rId3">
            <a:alphaModFix/>
          </a:blip>
          <a:srcRect b="0" l="-3029" r="0" t="-4449"/>
          <a:stretch/>
        </p:blipFill>
        <p:spPr>
          <a:xfrm>
            <a:off x="7848900" y="4450420"/>
            <a:ext cx="1172275" cy="54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" name="Google Shape;41;p16"/>
          <p:cNvSpPr/>
          <p:nvPr/>
        </p:nvSpPr>
        <p:spPr>
          <a:xfrm>
            <a:off x="0" y="0"/>
            <a:ext cx="9144000" cy="163500"/>
          </a:xfrm>
          <a:prstGeom prst="rect">
            <a:avLst/>
          </a:prstGeom>
          <a:solidFill>
            <a:srgbClr val="244E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6"/>
          <p:cNvSpPr txBox="1"/>
          <p:nvPr>
            <p:ph type="title"/>
          </p:nvPr>
        </p:nvSpPr>
        <p:spPr>
          <a:xfrm>
            <a:off x="4064000" y="479950"/>
            <a:ext cx="43539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3600"/>
              <a:buFont typeface="Red Hat Display ExtraBold"/>
              <a:buNone/>
              <a:defRPr b="0" sz="3600">
                <a:solidFill>
                  <a:srgbClr val="F15A22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3" name="Google Shape;4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6"/>
          <p:cNvPicPr preferRelativeResize="0"/>
          <p:nvPr/>
        </p:nvPicPr>
        <p:blipFill rotWithShape="1">
          <a:blip r:embed="rId3">
            <a:alphaModFix/>
          </a:blip>
          <a:srcRect b="0" l="-3029" r="0" t="-4449"/>
          <a:stretch/>
        </p:blipFill>
        <p:spPr>
          <a:xfrm>
            <a:off x="7848900" y="4450420"/>
            <a:ext cx="1172275" cy="54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1pPr>
            <a:lvl2pPr indent="-323850" lvl="1" marL="914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2pPr>
            <a:lvl3pPr indent="-323850" lvl="2" marL="1371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17"/>
          <p:cNvSpPr/>
          <p:nvPr/>
        </p:nvSpPr>
        <p:spPr>
          <a:xfrm>
            <a:off x="0" y="0"/>
            <a:ext cx="9144000" cy="163500"/>
          </a:xfrm>
          <a:prstGeom prst="rect">
            <a:avLst/>
          </a:prstGeom>
          <a:solidFill>
            <a:srgbClr val="244E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3600"/>
              <a:buFont typeface="Red Hat Display ExtraBold"/>
              <a:buNone/>
              <a:defRPr b="0" sz="3600">
                <a:solidFill>
                  <a:srgbClr val="F15A22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/>
          <p:cNvPicPr preferRelativeResize="0"/>
          <p:nvPr/>
        </p:nvPicPr>
        <p:blipFill rotWithShape="1">
          <a:blip r:embed="rId3">
            <a:alphaModFix/>
          </a:blip>
          <a:srcRect b="0" l="-3029" r="0" t="-4449"/>
          <a:stretch/>
        </p:blipFill>
        <p:spPr>
          <a:xfrm>
            <a:off x="7848900" y="4450420"/>
            <a:ext cx="1172275" cy="54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2156900" y="774925"/>
            <a:ext cx="5593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Display ExtraBold"/>
              <a:buNone/>
              <a:defRPr b="0" sz="3600">
                <a:solidFill>
                  <a:schemeClr val="lt1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8"/>
          <p:cNvSpPr txBox="1"/>
          <p:nvPr/>
        </p:nvSpPr>
        <p:spPr>
          <a:xfrm>
            <a:off x="486050" y="1982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F15A2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“</a:t>
            </a:r>
            <a:endParaRPr b="1" i="0" sz="25000" u="none" cap="none" strike="noStrike">
              <a:solidFill>
                <a:srgbClr val="F15A2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0" y="0"/>
            <a:ext cx="9144000" cy="163500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8"/>
          <p:cNvPicPr preferRelativeResize="0"/>
          <p:nvPr/>
        </p:nvPicPr>
        <p:blipFill rotWithShape="1">
          <a:blip r:embed="rId4">
            <a:alphaModFix/>
          </a:blip>
          <a:srcRect b="0" l="-669" r="669" t="0"/>
          <a:stretch/>
        </p:blipFill>
        <p:spPr>
          <a:xfrm>
            <a:off x="7886925" y="4475150"/>
            <a:ext cx="1134250" cy="5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6617700" y="1168025"/>
            <a:ext cx="2215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97B6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59" name="Google Shape;59;p19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ed Hat Display ExtraBold"/>
              <a:buNone/>
              <a:defRPr b="0" sz="3000">
                <a:solidFill>
                  <a:srgbClr val="FFFFFF"/>
                </a:solidFill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9"/>
          <p:cNvSpPr/>
          <p:nvPr/>
        </p:nvSpPr>
        <p:spPr>
          <a:xfrm>
            <a:off x="0" y="0"/>
            <a:ext cx="9144000" cy="163500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03575"/>
            <a:ext cx="2600275" cy="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4">
            <a:alphaModFix/>
          </a:blip>
          <a:srcRect b="0" l="-669" r="669" t="0"/>
          <a:stretch/>
        </p:blipFill>
        <p:spPr>
          <a:xfrm>
            <a:off x="7886925" y="4475150"/>
            <a:ext cx="1134250" cy="5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>
            <p:ph idx="4294967295" type="subTitle"/>
          </p:nvPr>
        </p:nvSpPr>
        <p:spPr>
          <a:xfrm rot="5400000">
            <a:off x="-2067900" y="2292375"/>
            <a:ext cx="49098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mo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Chapter </a:t>
            </a:r>
            <a:r>
              <a:rPr lang="en"/>
              <a:t>9</a:t>
            </a:r>
            <a:endParaRPr b="0" i="0" sz="1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4" name="Google Shape;84;p1"/>
          <p:cNvSpPr txBox="1"/>
          <p:nvPr>
            <p:ph type="ctrTitle"/>
          </p:nvPr>
        </p:nvSpPr>
        <p:spPr>
          <a:xfrm>
            <a:off x="1569900" y="1690025"/>
            <a:ext cx="60042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and the Shroud of Turin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3564600" y="61575"/>
            <a:ext cx="202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CHAPTER </a:t>
            </a:r>
            <a:r>
              <a:rPr lang="en" sz="1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9</a:t>
            </a:r>
            <a:endParaRPr b="0" i="0" sz="18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729450" y="175150"/>
            <a:ext cx="76884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 This Chapter You Will Learn That…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724950" y="1815350"/>
            <a:ext cx="7123800" cy="23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The Shroud of Turin contains a miraculous image of a crucified man that all evidence suggests is Jesus Christ.</a:t>
            </a:r>
            <a:endParaRPr sz="1700"/>
          </a:p>
          <a:p>
            <a:pPr indent="-3365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The shroud has undergone scientific investigations over the years that all support that authenticity of the shroud.</a:t>
            </a:r>
            <a:endParaRPr sz="1700"/>
          </a:p>
          <a:p>
            <a:pPr indent="-3365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The Shroud of Turin and the </a:t>
            </a:r>
            <a:r>
              <a:rPr lang="en" sz="1700"/>
              <a:t>Facecloth</a:t>
            </a:r>
            <a:r>
              <a:rPr lang="en" sz="1700"/>
              <a:t> of Oviedo share numerous details that likely indicate they both were burial cloths of the same person.</a:t>
            </a:r>
            <a:endParaRPr sz="1700"/>
          </a:p>
          <a:p>
            <a:pPr indent="-3365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The evidence presented by the shroud strongly corroborates the accuracy of the Gospel accounts of Jesus’ Crucifixion and Resurrection.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idx="1" type="body"/>
          </p:nvPr>
        </p:nvSpPr>
        <p:spPr>
          <a:xfrm>
            <a:off x="729450" y="1393075"/>
            <a:ext cx="7590900" cy="1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 numerous and wide-ranging tests on the shroud—anatomical details that correspond to the unusual set of injuries described in the Gospel, dating analyses that place it at the time of Christ, and a scientifically unique image suggestive of the Resurrection — strongly imply that it is the burial shroud of Christ.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97" name="Google Shape;97;p5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Shroud of Turin</a:t>
            </a:r>
            <a:endParaRPr/>
          </a:p>
        </p:txBody>
      </p:sp>
      <p:pic>
        <p:nvPicPr>
          <p:cNvPr id="98" name="Google Shape;9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025" y="2808675"/>
            <a:ext cx="4015227" cy="1772850"/>
          </a:xfrm>
          <a:prstGeom prst="rect">
            <a:avLst/>
          </a:prstGeom>
          <a:noFill/>
          <a:ln cap="flat" cmpd="sng" w="76200">
            <a:solidFill>
              <a:srgbClr val="EAEA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729975" y="1393075"/>
            <a:ext cx="76884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/>
              <a:t>There are several blood stains on the shroud.</a:t>
            </a:r>
            <a:endParaRPr sz="1900"/>
          </a:p>
          <a:p>
            <a:pPr indent="-34925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The image and blood stains, relative to one another, are anatomically correct.</a:t>
            </a:r>
            <a:endParaRPr sz="1900"/>
          </a:p>
          <a:p>
            <a:pPr indent="-34925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The blood has been found to be a rare blood type: AB positive, with male DNA.</a:t>
            </a:r>
            <a:endParaRPr sz="1900"/>
          </a:p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precise nature of the torments undergone by the man on the shroud is detailed by Dr. Pierre Barbet in his famous work, </a:t>
            </a:r>
            <a:r>
              <a:rPr i="1" lang="en" sz="1900"/>
              <a:t>A Doctor at Calvary</a:t>
            </a:r>
            <a:r>
              <a:rPr lang="en" sz="1900"/>
              <a:t>.</a:t>
            </a:r>
            <a:endParaRPr sz="1900"/>
          </a:p>
        </p:txBody>
      </p:sp>
      <p:sp>
        <p:nvSpPr>
          <p:cNvPr id="104" name="Google Shape;104;p3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Anatomically Accurate Blood Stains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idx="1" type="body"/>
          </p:nvPr>
        </p:nvSpPr>
        <p:spPr>
          <a:xfrm>
            <a:off x="3959950" y="1215175"/>
            <a:ext cx="4690500" cy="30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usual protocol for a carbon-dating test would be to take samples from several parts of the shroud; in this case, however, only one sample thread was taken and used by all three testing labs.</a:t>
            </a:r>
            <a:endParaRPr sz="1600"/>
          </a:p>
          <a:p>
            <a:pPr indent="-3302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single 1988 sample was taken from a previously undiscovered repair patch on the shroud.</a:t>
            </a:r>
            <a:endParaRPr sz="1600"/>
          </a:p>
          <a:p>
            <a:pPr indent="-3302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Since the sample was not part of the original material, the carbon-dating tells us when the shroud was patched, but nothing about when it was originally made.</a:t>
            </a:r>
            <a:endParaRPr sz="1600"/>
          </a:p>
        </p:txBody>
      </p:sp>
      <p:sp>
        <p:nvSpPr>
          <p:cNvPr id="110" name="Google Shape;110;p6"/>
          <p:cNvSpPr txBox="1"/>
          <p:nvPr>
            <p:ph type="title"/>
          </p:nvPr>
        </p:nvSpPr>
        <p:spPr>
          <a:xfrm>
            <a:off x="3959950" y="301975"/>
            <a:ext cx="49746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Dating the Shroud</a:t>
            </a:r>
            <a:endParaRPr/>
          </a:p>
        </p:txBody>
      </p:sp>
      <p:pic>
        <p:nvPicPr>
          <p:cNvPr id="111" name="Google Shape;1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0" y="426550"/>
            <a:ext cx="3221825" cy="4165226"/>
          </a:xfrm>
          <a:prstGeom prst="rect">
            <a:avLst/>
          </a:prstGeom>
          <a:noFill/>
          <a:ln cap="flat" cmpd="sng" w="76200">
            <a:solidFill>
              <a:srgbClr val="EAEA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729325" y="1393075"/>
            <a:ext cx="3774300" cy="28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Pollen Grains</a:t>
            </a:r>
            <a:endParaRPr sz="1800"/>
          </a:p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Roman Coins on the Eyes of the Man in the Shroud</a:t>
            </a:r>
            <a:endParaRPr sz="1800"/>
          </a:p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Similarities to the Facecloth of Oviedo</a:t>
            </a:r>
            <a:endParaRPr sz="1800"/>
          </a:p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Image on the Shroud</a:t>
            </a:r>
            <a:endParaRPr sz="1800"/>
          </a:p>
        </p:txBody>
      </p:sp>
      <p:sp>
        <p:nvSpPr>
          <p:cNvPr id="117" name="Google Shape;117;p4"/>
          <p:cNvSpPr txBox="1"/>
          <p:nvPr>
            <p:ph idx="2" type="body"/>
          </p:nvPr>
        </p:nvSpPr>
        <p:spPr>
          <a:xfrm>
            <a:off x="4643600" y="1393075"/>
            <a:ext cx="3774300" cy="28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➔"/>
            </a:pPr>
            <a:r>
              <a:rPr lang="en" sz="1700"/>
              <a:t>45 pollen grains were from Israel.</a:t>
            </a:r>
            <a:endParaRPr sz="1700"/>
          </a:p>
          <a:p>
            <a:pPr indent="-3365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The image has coins minted in Judea in AD 29</a:t>
            </a:r>
            <a:endParaRPr sz="1700"/>
          </a:p>
          <a:p>
            <a:pPr indent="-3365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the Facecloth of Oviedo was the burial cloth mentioned in Scripture.</a:t>
            </a:r>
            <a:endParaRPr sz="1700"/>
          </a:p>
          <a:p>
            <a:pPr indent="-3365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There are many striking anomalies about the image.</a:t>
            </a:r>
            <a:endParaRPr sz="1700"/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Other Indications of the Shroud’s 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e6d38b77f_0_31"/>
          <p:cNvSpPr txBox="1"/>
          <p:nvPr>
            <p:ph idx="1" type="body"/>
          </p:nvPr>
        </p:nvSpPr>
        <p:spPr>
          <a:xfrm>
            <a:off x="729975" y="1393075"/>
            <a:ext cx="76884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" sz="1900"/>
              <a:t>The odds of this First Century Palestinian burial shroud being of anyone but Jesus is exceedingly remote. </a:t>
            </a:r>
            <a:endParaRPr sz="1900"/>
          </a:p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" sz="1900"/>
              <a:t>Given all this evidence, we might reasonably infer that the Shroud of Turin is the burial cloth of Jesus which contains not only a detailed account of His crucifixion, but also the remnants of His Resurrection in glory.</a:t>
            </a:r>
            <a:endParaRPr sz="1900"/>
          </a:p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" sz="1900"/>
              <a:t>It shows both the truth of the most significant event in human history as well as the accuracy of the Gospel accounts of it.</a:t>
            </a:r>
            <a:endParaRPr sz="1900"/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4" name="Google Shape;124;gfe6d38b77f_0_31"/>
          <p:cNvSpPr txBox="1"/>
          <p:nvPr>
            <p:ph type="title"/>
          </p:nvPr>
        </p:nvSpPr>
        <p:spPr>
          <a:xfrm>
            <a:off x="729450" y="479950"/>
            <a:ext cx="7688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irit of Truth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