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i2iWMtCSO22JBhsfVt0fy+3GqR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e297bebb7_0_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9e297bebb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e297bebb7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9e297bebb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e297bebb7_0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9e297bebb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e297bebb7_0_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9e297bebb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e297bebb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9e297beb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e297bebb7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9e297bebb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e297bebb7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9e297bebb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e297bebb7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9e297bebb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e297bebb7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9e297bebb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3"/>
          <p:cNvPicPr preferRelativeResize="0"/>
          <p:nvPr/>
        </p:nvPicPr>
        <p:blipFill rotWithShape="1">
          <a:blip r:embed="rId3">
            <a:alphaModFix/>
          </a:blip>
          <a:srcRect b="9098" l="0" r="0" t="9099"/>
          <a:stretch/>
        </p:blipFill>
        <p:spPr>
          <a:xfrm>
            <a:off x="835300" y="0"/>
            <a:ext cx="8308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3"/>
          <p:cNvSpPr/>
          <p:nvPr/>
        </p:nvSpPr>
        <p:spPr>
          <a:xfrm>
            <a:off x="835300" y="16200"/>
            <a:ext cx="8308800" cy="5143500"/>
          </a:xfrm>
          <a:prstGeom prst="rect">
            <a:avLst/>
          </a:prstGeom>
          <a:solidFill>
            <a:srgbClr val="000000">
              <a:alpha val="454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3"/>
          <p:cNvSpPr txBox="1"/>
          <p:nvPr>
            <p:ph type="ctrTitle"/>
          </p:nvPr>
        </p:nvSpPr>
        <p:spPr>
          <a:xfrm>
            <a:off x="1214575" y="2366088"/>
            <a:ext cx="47082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venir"/>
              <a:buNone/>
              <a:defRPr sz="4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" type="subTitle"/>
          </p:nvPr>
        </p:nvSpPr>
        <p:spPr>
          <a:xfrm rot="5400000">
            <a:off x="-2067900" y="2292375"/>
            <a:ext cx="4909800" cy="7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venir"/>
              <a:buNone/>
              <a:defRPr b="1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cxnSp>
        <p:nvCxnSpPr>
          <p:cNvPr id="15" name="Google Shape;15;p13"/>
          <p:cNvCxnSpPr/>
          <p:nvPr/>
        </p:nvCxnSpPr>
        <p:spPr>
          <a:xfrm>
            <a:off x="781050" y="0"/>
            <a:ext cx="0" cy="5159700"/>
          </a:xfrm>
          <a:prstGeom prst="straightConnector1">
            <a:avLst/>
          </a:prstGeom>
          <a:noFill/>
          <a:ln cap="flat" cmpd="sng" w="114300">
            <a:solidFill>
              <a:srgbClr val="02819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" name="Google Shape;16;p13"/>
          <p:cNvPicPr preferRelativeResize="0"/>
          <p:nvPr/>
        </p:nvPicPr>
        <p:blipFill rotWithShape="1">
          <a:blip r:embed="rId4">
            <a:alphaModFix/>
          </a:blip>
          <a:srcRect b="3347" l="0" r="0" t="3340"/>
          <a:stretch/>
        </p:blipFill>
        <p:spPr>
          <a:xfrm>
            <a:off x="6407875" y="4892935"/>
            <a:ext cx="2516475" cy="102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3"/>
          <p:cNvPicPr preferRelativeResize="0"/>
          <p:nvPr/>
        </p:nvPicPr>
        <p:blipFill rotWithShape="1">
          <a:blip r:embed="rId5">
            <a:alphaModFix/>
          </a:blip>
          <a:srcRect b="474" l="0" r="0" t="475"/>
          <a:stretch/>
        </p:blipFill>
        <p:spPr>
          <a:xfrm>
            <a:off x="6793697" y="4612175"/>
            <a:ext cx="1744831" cy="241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616">
          <p15:clr>
            <a:srgbClr val="FA7B17"/>
          </p15:clr>
        </p15:guide>
        <p15:guide id="2" pos="144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ll quote">
  <p:cSld name="MAIN_POINT">
    <p:bg>
      <p:bgPr>
        <a:solidFill>
          <a:srgbClr val="035D62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2156900" y="864300"/>
            <a:ext cx="55938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F2F3"/>
              </a:buClr>
              <a:buSzPts val="3600"/>
              <a:buNone/>
              <a:defRPr b="0" sz="3600">
                <a:solidFill>
                  <a:srgbClr val="EFF2F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22"/>
          <p:cNvSpPr txBox="1"/>
          <p:nvPr/>
        </p:nvSpPr>
        <p:spPr>
          <a:xfrm>
            <a:off x="486050" y="122021"/>
            <a:ext cx="1559400" cy="14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Arial"/>
              <a:buNone/>
            </a:pPr>
            <a:r>
              <a:rPr b="1" i="0" lang="en" sz="25000" u="none" cap="none" strike="noStrike">
                <a:solidFill>
                  <a:srgbClr val="EFF2F3"/>
                </a:solidFill>
                <a:latin typeface="Arimo"/>
                <a:ea typeface="Arimo"/>
                <a:cs typeface="Arimo"/>
                <a:sym typeface="Arimo"/>
              </a:rPr>
              <a:t>“</a:t>
            </a:r>
            <a:endParaRPr b="1" i="0" sz="25000" u="none" cap="none" strike="noStrike">
              <a:solidFill>
                <a:srgbClr val="EFF2F3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1" name="Google Shape;61;p22"/>
          <p:cNvSpPr/>
          <p:nvPr/>
        </p:nvSpPr>
        <p:spPr>
          <a:xfrm>
            <a:off x="0" y="0"/>
            <a:ext cx="9144000" cy="168300"/>
          </a:xfrm>
          <a:prstGeom prst="rect">
            <a:avLst/>
          </a:prstGeom>
          <a:solidFill>
            <a:srgbClr val="EFF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with points">
  <p:cSld name="CAPTION_ONLY">
    <p:bg>
      <p:bgPr>
        <a:solidFill>
          <a:srgbClr val="035D6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/>
          <p:nvPr>
            <p:ph idx="1" type="body"/>
          </p:nvPr>
        </p:nvSpPr>
        <p:spPr>
          <a:xfrm>
            <a:off x="6617700" y="1168025"/>
            <a:ext cx="22152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8ED"/>
              </a:buClr>
              <a:buSzPts val="1500"/>
              <a:buChar char="▸"/>
              <a:defRPr>
                <a:solidFill>
                  <a:srgbClr val="FFFFFF"/>
                </a:solidFill>
              </a:defRPr>
            </a:lvl1pPr>
          </a:lstStyle>
          <a:p/>
        </p:txBody>
      </p:sp>
      <p:sp>
        <p:nvSpPr>
          <p:cNvPr id="64" name="Google Shape;64;p23"/>
          <p:cNvSpPr txBox="1"/>
          <p:nvPr>
            <p:ph type="title"/>
          </p:nvPr>
        </p:nvSpPr>
        <p:spPr>
          <a:xfrm>
            <a:off x="296200" y="480450"/>
            <a:ext cx="85365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F2F3"/>
              </a:buClr>
              <a:buSzPts val="3000"/>
              <a:buNone/>
              <a:defRPr b="0" sz="3000">
                <a:solidFill>
                  <a:srgbClr val="EFF2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5" name="Google Shape;65;p23"/>
          <p:cNvSpPr/>
          <p:nvPr/>
        </p:nvSpPr>
        <p:spPr>
          <a:xfrm>
            <a:off x="0" y="0"/>
            <a:ext cx="9144000" cy="168300"/>
          </a:xfrm>
          <a:prstGeom prst="rect">
            <a:avLst/>
          </a:prstGeom>
          <a:solidFill>
            <a:srgbClr val="EFF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D62"/>
              </a:buClr>
              <a:buSzPts val="3000"/>
              <a:buNone/>
              <a:defRPr b="0" sz="3000">
                <a:solidFill>
                  <a:srgbClr val="035D6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Google Shape;68;p24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4"/>
          <p:cNvSpPr/>
          <p:nvPr/>
        </p:nvSpPr>
        <p:spPr>
          <a:xfrm>
            <a:off x="0" y="0"/>
            <a:ext cx="9144000" cy="168300"/>
          </a:xfrm>
          <a:prstGeom prst="rect">
            <a:avLst/>
          </a:prstGeom>
          <a:solidFill>
            <a:srgbClr val="035D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4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CE97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4"/>
          <p:cNvSpPr txBox="1"/>
          <p:nvPr/>
        </p:nvSpPr>
        <p:spPr>
          <a:xfrm>
            <a:off x="729450" y="1393075"/>
            <a:ext cx="76887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2" name="Google Shape;72;p24"/>
          <p:cNvSpPr txBox="1"/>
          <p:nvPr>
            <p:ph idx="1" type="body"/>
          </p:nvPr>
        </p:nvSpPr>
        <p:spPr>
          <a:xfrm>
            <a:off x="729450" y="1393075"/>
            <a:ext cx="8055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mo"/>
              <a:buChar char="■"/>
              <a:defRPr sz="1500">
                <a:latin typeface="Arimo"/>
                <a:ea typeface="Arimo"/>
                <a:cs typeface="Arimo"/>
                <a:sym typeface="Arimo"/>
              </a:defRPr>
            </a:lvl1pPr>
            <a:lvl2pPr indent="-323850" lvl="1" marL="914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mo"/>
              <a:buChar char="■"/>
              <a:defRPr sz="1500">
                <a:latin typeface="Arimo"/>
                <a:ea typeface="Arimo"/>
                <a:cs typeface="Arimo"/>
                <a:sym typeface="Arimo"/>
              </a:defRPr>
            </a:lvl2pPr>
            <a:lvl3pPr indent="-323850" lvl="2" marL="1371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mo"/>
              <a:buChar char="■"/>
              <a:defRPr sz="1500">
                <a:latin typeface="Arimo"/>
                <a:ea typeface="Arimo"/>
                <a:cs typeface="Arimo"/>
                <a:sym typeface="Arimo"/>
              </a:defRPr>
            </a:lvl3pPr>
            <a:lvl4pPr indent="-323850" lvl="3" marL="18288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mo"/>
              <a:buChar char="●"/>
              <a:defRPr sz="1500">
                <a:latin typeface="Arimo"/>
                <a:ea typeface="Arimo"/>
                <a:cs typeface="Arimo"/>
                <a:sym typeface="Arimo"/>
              </a:defRPr>
            </a:lvl4pPr>
            <a:lvl5pPr indent="-323850" lvl="4" marL="22860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mo"/>
              <a:buChar char="○"/>
              <a:defRPr sz="1500">
                <a:latin typeface="Arimo"/>
                <a:ea typeface="Arimo"/>
                <a:cs typeface="Arimo"/>
                <a:sym typeface="Arimo"/>
              </a:defRPr>
            </a:lvl5pPr>
            <a:lvl6pPr indent="-323850" lvl="5" marL="27432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mo"/>
              <a:buChar char="■"/>
              <a:defRPr sz="1500">
                <a:latin typeface="Arimo"/>
                <a:ea typeface="Arimo"/>
                <a:cs typeface="Arimo"/>
                <a:sym typeface="Arimo"/>
              </a:defRPr>
            </a:lvl6pPr>
            <a:lvl7pPr indent="-323850" lvl="6" marL="3200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mo"/>
              <a:buChar char="●"/>
              <a:defRPr sz="1500">
                <a:latin typeface="Arimo"/>
                <a:ea typeface="Arimo"/>
                <a:cs typeface="Arimo"/>
                <a:sym typeface="Arimo"/>
              </a:defRPr>
            </a:lvl7pPr>
            <a:lvl8pPr indent="-323850" lvl="7" marL="3657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mo"/>
              <a:buChar char="○"/>
              <a:defRPr sz="1500">
                <a:latin typeface="Arimo"/>
                <a:ea typeface="Arimo"/>
                <a:cs typeface="Arimo"/>
                <a:sym typeface="Arimo"/>
              </a:defRPr>
            </a:lvl8pPr>
            <a:lvl9pPr indent="-323850" lvl="8" marL="411480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1500"/>
              <a:buFont typeface="Arimo"/>
              <a:buChar char="■"/>
              <a:defRPr sz="15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EFF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5"/>
          <p:cNvSpPr txBox="1"/>
          <p:nvPr>
            <p:ph type="title"/>
          </p:nvPr>
        </p:nvSpPr>
        <p:spPr>
          <a:xfrm>
            <a:off x="730000" y="556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D62"/>
              </a:buClr>
              <a:buSzPts val="3000"/>
              <a:buNone/>
              <a:defRPr b="0" sz="3000">
                <a:solidFill>
                  <a:srgbClr val="035D6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9pPr>
          </a:lstStyle>
          <a:p/>
        </p:txBody>
      </p:sp>
      <p:sp>
        <p:nvSpPr>
          <p:cNvPr id="76" name="Google Shape;76;p25"/>
          <p:cNvSpPr txBox="1"/>
          <p:nvPr>
            <p:ph idx="1" type="subTitle"/>
          </p:nvPr>
        </p:nvSpPr>
        <p:spPr>
          <a:xfrm>
            <a:off x="724950" y="26281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7" name="Google Shape;77;p25"/>
          <p:cNvSpPr txBox="1"/>
          <p:nvPr>
            <p:ph idx="2" type="body"/>
          </p:nvPr>
        </p:nvSpPr>
        <p:spPr>
          <a:xfrm>
            <a:off x="5174225" y="556650"/>
            <a:ext cx="3374400" cy="38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1pPr>
            <a:lvl2pPr indent="-323850" lvl="1" marL="914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2pPr>
            <a:lvl3pPr indent="-323850" lvl="2" marL="1371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■"/>
              <a:defRPr/>
            </a:lvl9pPr>
          </a:lstStyle>
          <a:p/>
        </p:txBody>
      </p:sp>
      <p:cxnSp>
        <p:nvCxnSpPr>
          <p:cNvPr id="78" name="Google Shape;78;p25"/>
          <p:cNvCxnSpPr/>
          <p:nvPr/>
        </p:nvCxnSpPr>
        <p:spPr>
          <a:xfrm>
            <a:off x="841500" y="2394100"/>
            <a:ext cx="38580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/>
          <p:nvPr>
            <p:ph type="title"/>
          </p:nvPr>
        </p:nvSpPr>
        <p:spPr>
          <a:xfrm>
            <a:off x="1292600" y="632850"/>
            <a:ext cx="71256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D62"/>
              </a:buClr>
              <a:buSzPts val="3000"/>
              <a:buNone/>
              <a:defRPr b="0" sz="3000">
                <a:solidFill>
                  <a:srgbClr val="035D6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" name="Google Shape;20;p15"/>
          <p:cNvSpPr txBox="1"/>
          <p:nvPr>
            <p:ph idx="1" type="body"/>
          </p:nvPr>
        </p:nvSpPr>
        <p:spPr>
          <a:xfrm>
            <a:off x="1292775" y="1393075"/>
            <a:ext cx="71256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1pPr>
            <a:lvl2pPr indent="-323850" lvl="1" marL="914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2pPr>
            <a:lvl3pPr indent="-323850" lvl="2" marL="1371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■"/>
              <a:defRPr/>
            </a:lvl9pPr>
          </a:lstStyle>
          <a:p/>
        </p:txBody>
      </p:sp>
      <p:cxnSp>
        <p:nvCxnSpPr>
          <p:cNvPr id="21" name="Google Shape;21;p15"/>
          <p:cNvCxnSpPr/>
          <p:nvPr/>
        </p:nvCxnSpPr>
        <p:spPr>
          <a:xfrm>
            <a:off x="781050" y="0"/>
            <a:ext cx="0" cy="5159700"/>
          </a:xfrm>
          <a:prstGeom prst="straightConnector1">
            <a:avLst/>
          </a:prstGeom>
          <a:noFill/>
          <a:ln cap="flat" cmpd="sng" w="114300">
            <a:solidFill>
              <a:srgbClr val="02819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 type="secHead">
  <p:cSld name="SECTION_HEADER">
    <p:bg>
      <p:bgPr>
        <a:solidFill>
          <a:srgbClr val="EFF2F3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type="title"/>
          </p:nvPr>
        </p:nvSpPr>
        <p:spPr>
          <a:xfrm>
            <a:off x="729450" y="4799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D62"/>
              </a:buClr>
              <a:buSzPts val="3600"/>
              <a:buNone/>
              <a:defRPr b="0" sz="3600">
                <a:solidFill>
                  <a:srgbClr val="035D6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24" name="Google Shape;24;p14"/>
          <p:cNvCxnSpPr/>
          <p:nvPr/>
        </p:nvCxnSpPr>
        <p:spPr>
          <a:xfrm>
            <a:off x="0" y="2241700"/>
            <a:ext cx="7848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724950" y="2770950"/>
            <a:ext cx="7123800" cy="1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1pPr>
            <a:lvl2pPr indent="-323850" lvl="1" marL="914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2pPr>
            <a:lvl3pPr indent="-323850" lvl="2" marL="1371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lus image right">
  <p:cSld name="ONE_COLUM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/>
          <p:nvPr>
            <p:ph type="title"/>
          </p:nvPr>
        </p:nvSpPr>
        <p:spPr>
          <a:xfrm>
            <a:off x="727650" y="632850"/>
            <a:ext cx="41538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D62"/>
              </a:buClr>
              <a:buSzPts val="3000"/>
              <a:buNone/>
              <a:defRPr b="0" sz="3000">
                <a:solidFill>
                  <a:srgbClr val="035D6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" name="Google Shape;28;p17"/>
          <p:cNvSpPr txBox="1"/>
          <p:nvPr>
            <p:ph idx="1" type="body"/>
          </p:nvPr>
        </p:nvSpPr>
        <p:spPr>
          <a:xfrm>
            <a:off x="729450" y="1393075"/>
            <a:ext cx="41538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1pPr>
            <a:lvl2pPr indent="-323850" lvl="1" marL="914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2pPr>
            <a:lvl3pPr indent="-323850" lvl="2" marL="1371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9" name="Google Shape;29;p17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7"/>
          <p:cNvSpPr/>
          <p:nvPr/>
        </p:nvSpPr>
        <p:spPr>
          <a:xfrm>
            <a:off x="0" y="0"/>
            <a:ext cx="9144000" cy="168300"/>
          </a:xfrm>
          <a:prstGeom prst="rect">
            <a:avLst/>
          </a:prstGeom>
          <a:solidFill>
            <a:srgbClr val="035D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7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CE97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lus image left">
  <p:cSld name="ONE_COLUMN_TEXT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>
            <p:ph type="title"/>
          </p:nvPr>
        </p:nvSpPr>
        <p:spPr>
          <a:xfrm>
            <a:off x="4557150" y="632850"/>
            <a:ext cx="40932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D62"/>
              </a:buClr>
              <a:buSzPts val="3000"/>
              <a:buNone/>
              <a:defRPr b="0" sz="3000">
                <a:solidFill>
                  <a:srgbClr val="035D6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19"/>
          <p:cNvSpPr txBox="1"/>
          <p:nvPr>
            <p:ph idx="1" type="body"/>
          </p:nvPr>
        </p:nvSpPr>
        <p:spPr>
          <a:xfrm>
            <a:off x="4557150" y="1393075"/>
            <a:ext cx="40932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1pPr>
            <a:lvl2pPr indent="-323850" lvl="1" marL="914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2pPr>
            <a:lvl3pPr indent="-323850" lvl="2" marL="1371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5" name="Google Shape;35;p19"/>
          <p:cNvSpPr/>
          <p:nvPr/>
        </p:nvSpPr>
        <p:spPr>
          <a:xfrm>
            <a:off x="0" y="0"/>
            <a:ext cx="9144000" cy="168300"/>
          </a:xfrm>
          <a:prstGeom prst="rect">
            <a:avLst/>
          </a:prstGeom>
          <a:solidFill>
            <a:srgbClr val="035D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/>
          <p:nvPr/>
        </p:nvSpPr>
        <p:spPr>
          <a:xfrm>
            <a:off x="7200" y="0"/>
            <a:ext cx="2856000" cy="17796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8"/>
          <p:cNvSpPr txBox="1"/>
          <p:nvPr/>
        </p:nvSpPr>
        <p:spPr>
          <a:xfrm>
            <a:off x="127200" y="144000"/>
            <a:ext cx="26040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rgbClr val="035D62"/>
                </a:solidFill>
                <a:latin typeface="Avenir"/>
                <a:ea typeface="Avenir"/>
                <a:cs typeface="Avenir"/>
                <a:sym typeface="Avenir"/>
              </a:rPr>
              <a:t>The Truth Is...</a:t>
            </a:r>
            <a:endParaRPr b="0" i="0" sz="2600" u="none" cap="none" strike="noStrike">
              <a:solidFill>
                <a:srgbClr val="035D6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9" name="Google Shape;39;p18"/>
          <p:cNvPicPr preferRelativeResize="0"/>
          <p:nvPr/>
        </p:nvPicPr>
        <p:blipFill rotWithShape="1">
          <a:blip r:embed="rId2">
            <a:alphaModFix/>
          </a:blip>
          <a:srcRect b="57662" l="49572" r="24847" t="13175"/>
          <a:stretch/>
        </p:blipFill>
        <p:spPr>
          <a:xfrm>
            <a:off x="-4800" y="1474800"/>
            <a:ext cx="2867998" cy="366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18"/>
          <p:cNvCxnSpPr/>
          <p:nvPr/>
        </p:nvCxnSpPr>
        <p:spPr>
          <a:xfrm rot="10800000">
            <a:off x="-52800" y="1486800"/>
            <a:ext cx="2916000" cy="0"/>
          </a:xfrm>
          <a:prstGeom prst="straightConnector1">
            <a:avLst/>
          </a:prstGeom>
          <a:noFill/>
          <a:ln cap="flat" cmpd="sng" w="38100">
            <a:solidFill>
              <a:srgbClr val="035D6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1" name="Google Shape;41;p18"/>
          <p:cNvPicPr preferRelativeResize="0"/>
          <p:nvPr/>
        </p:nvPicPr>
        <p:blipFill rotWithShape="1">
          <a:blip r:embed="rId3">
            <a:alphaModFix/>
          </a:blip>
          <a:srcRect b="4319" l="0" r="0" t="4328"/>
          <a:stretch/>
        </p:blipFill>
        <p:spPr>
          <a:xfrm>
            <a:off x="1056900" y="776950"/>
            <a:ext cx="744597" cy="131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bg>
      <p:bgPr>
        <a:solidFill>
          <a:srgbClr val="F6F3EC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/>
          <p:nvPr/>
        </p:nvSpPr>
        <p:spPr>
          <a:xfrm>
            <a:off x="0" y="0"/>
            <a:ext cx="9144000" cy="168300"/>
          </a:xfrm>
          <a:prstGeom prst="rect">
            <a:avLst/>
          </a:prstGeom>
          <a:solidFill>
            <a:srgbClr val="035D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1"/>
          <p:cNvSpPr txBox="1"/>
          <p:nvPr/>
        </p:nvSpPr>
        <p:spPr>
          <a:xfrm>
            <a:off x="1195200" y="632850"/>
            <a:ext cx="46152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35D62"/>
                </a:solidFill>
                <a:latin typeface="Arial"/>
                <a:ea typeface="Arial"/>
                <a:cs typeface="Arial"/>
                <a:sym typeface="Arial"/>
              </a:rPr>
              <a:t>Lives of Faith</a:t>
            </a:r>
            <a:endParaRPr b="1" i="0" sz="1400" u="none" cap="none" strike="noStrike">
              <a:solidFill>
                <a:srgbClr val="035D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St. Roque Gonzalez de Santa Cruz</a:t>
            </a:r>
            <a:endParaRPr b="0" i="0" sz="18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5" name="Google Shape;45;p21"/>
          <p:cNvPicPr preferRelativeResize="0"/>
          <p:nvPr/>
        </p:nvPicPr>
        <p:blipFill rotWithShape="1">
          <a:blip r:embed="rId2">
            <a:alphaModFix/>
          </a:blip>
          <a:srcRect b="5398" l="0" r="0" t="5399"/>
          <a:stretch/>
        </p:blipFill>
        <p:spPr>
          <a:xfrm>
            <a:off x="7149794" y="832175"/>
            <a:ext cx="1342500" cy="1542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1"/>
          <p:cNvSpPr/>
          <p:nvPr/>
        </p:nvSpPr>
        <p:spPr>
          <a:xfrm>
            <a:off x="7149875" y="2374775"/>
            <a:ext cx="1342500" cy="2137200"/>
          </a:xfrm>
          <a:prstGeom prst="rect">
            <a:avLst/>
          </a:prstGeom>
          <a:solidFill>
            <a:srgbClr val="035D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68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1"/>
          <p:cNvSpPr txBox="1"/>
          <p:nvPr/>
        </p:nvSpPr>
        <p:spPr>
          <a:xfrm>
            <a:off x="7279200" y="2424000"/>
            <a:ext cx="1082700" cy="19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St. Roque was a true spiritual father in every reduction he served in.</a:t>
            </a:r>
            <a:endParaRPr b="1" i="0" sz="1400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48" name="Google Shape;48;p21"/>
          <p:cNvPicPr preferRelativeResize="0"/>
          <p:nvPr/>
        </p:nvPicPr>
        <p:blipFill rotWithShape="1">
          <a:blip r:embed="rId3">
            <a:alphaModFix/>
          </a:blip>
          <a:srcRect b="0" l="1323" r="1333" t="0"/>
          <a:stretch/>
        </p:blipFill>
        <p:spPr>
          <a:xfrm>
            <a:off x="594275" y="632849"/>
            <a:ext cx="475548" cy="5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D62"/>
              </a:buClr>
              <a:buSzPts val="3000"/>
              <a:buNone/>
              <a:defRPr b="0" sz="3000">
                <a:solidFill>
                  <a:srgbClr val="035D6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9pPr>
          </a:lstStyle>
          <a:p/>
        </p:txBody>
      </p:sp>
      <p:sp>
        <p:nvSpPr>
          <p:cNvPr id="51" name="Google Shape;51;p16"/>
          <p:cNvSpPr txBox="1"/>
          <p:nvPr>
            <p:ph idx="1" type="body"/>
          </p:nvPr>
        </p:nvSpPr>
        <p:spPr>
          <a:xfrm>
            <a:off x="729325" y="1393075"/>
            <a:ext cx="3774300" cy="30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1pPr>
            <a:lvl2pPr indent="-323850" lvl="1" marL="914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2pPr>
            <a:lvl3pPr indent="-323850" lvl="2" marL="1371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2" type="body"/>
          </p:nvPr>
        </p:nvSpPr>
        <p:spPr>
          <a:xfrm>
            <a:off x="4643602" y="1393075"/>
            <a:ext cx="3774300" cy="30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1pPr>
            <a:lvl2pPr indent="-323850" lvl="1" marL="914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2pPr>
            <a:lvl3pPr indent="-323850" lvl="2" marL="1371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3" name="Google Shape;53;p16"/>
          <p:cNvSpPr/>
          <p:nvPr/>
        </p:nvSpPr>
        <p:spPr>
          <a:xfrm>
            <a:off x="0" y="0"/>
            <a:ext cx="9144000" cy="168300"/>
          </a:xfrm>
          <a:prstGeom prst="rect">
            <a:avLst/>
          </a:prstGeom>
          <a:solidFill>
            <a:srgbClr val="035D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lus image left 1">
  <p:cSld name="ONE_COLUMN_TEXT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idx="1" type="body"/>
          </p:nvPr>
        </p:nvSpPr>
        <p:spPr>
          <a:xfrm>
            <a:off x="4336575" y="1393075"/>
            <a:ext cx="43137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1pPr>
            <a:lvl2pPr indent="-323850" lvl="1" marL="914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2pPr>
            <a:lvl3pPr indent="-323850" lvl="2" marL="1371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D62"/>
              </a:buClr>
              <a:buSzPts val="3000"/>
              <a:buNone/>
              <a:defRPr b="0" sz="3000">
                <a:solidFill>
                  <a:srgbClr val="035D6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20"/>
          <p:cNvSpPr/>
          <p:nvPr/>
        </p:nvSpPr>
        <p:spPr>
          <a:xfrm>
            <a:off x="0" y="0"/>
            <a:ext cx="9144000" cy="168300"/>
          </a:xfrm>
          <a:prstGeom prst="rect">
            <a:avLst/>
          </a:prstGeom>
          <a:solidFill>
            <a:srgbClr val="035D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68A3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4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800"/>
              <a:buFont typeface="Avenir"/>
              <a:buNone/>
              <a:defRPr b="1" i="0" sz="2800" u="none" cap="none" strike="noStrike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mo"/>
              <a:buChar char="■"/>
              <a:defRPr b="0" i="0" sz="1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323850" lvl="1" marL="9144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mo"/>
              <a:buChar char="■"/>
              <a:defRPr b="0" i="0" sz="1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323850" lvl="2" marL="13716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mo"/>
              <a:buChar char="■"/>
              <a:defRPr b="0" i="0" sz="1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323850" lvl="3" marL="18288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mo"/>
              <a:buChar char="●"/>
              <a:defRPr b="0" i="0" sz="1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323850" lvl="4" marL="22860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mo"/>
              <a:buChar char="○"/>
              <a:defRPr b="0" i="0" sz="1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323850" lvl="5" marL="2743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mo"/>
              <a:buChar char="■"/>
              <a:defRPr b="0" i="0" sz="1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323850" lvl="6" marL="32004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mo"/>
              <a:buChar char="●"/>
              <a:defRPr b="0" i="0" sz="1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323850" lvl="7" marL="36576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mo"/>
              <a:buChar char="○"/>
              <a:defRPr b="0" i="0" sz="1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323850" lvl="8" marL="4114800" marR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500"/>
              <a:buFont typeface="Arimo"/>
              <a:buChar char="■"/>
              <a:defRPr b="0" i="0" sz="1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pic>
        <p:nvPicPr>
          <p:cNvPr id="8" name="Google Shape;8;p12"/>
          <p:cNvPicPr preferRelativeResize="0"/>
          <p:nvPr/>
        </p:nvPicPr>
        <p:blipFill rotWithShape="1">
          <a:blip r:embed="rId1">
            <a:alphaModFix/>
          </a:blip>
          <a:srcRect b="3347" l="0" r="0" t="3340"/>
          <a:stretch/>
        </p:blipFill>
        <p:spPr>
          <a:xfrm>
            <a:off x="6407875" y="4892935"/>
            <a:ext cx="2516475" cy="102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 b="474" l="0" r="0" t="475"/>
          <a:stretch/>
        </p:blipFill>
        <p:spPr>
          <a:xfrm>
            <a:off x="6793697" y="4612175"/>
            <a:ext cx="1744831" cy="24105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/>
          <p:nvPr>
            <p:ph type="ctrTitle"/>
          </p:nvPr>
        </p:nvSpPr>
        <p:spPr>
          <a:xfrm>
            <a:off x="1243575" y="3483300"/>
            <a:ext cx="7544100" cy="1560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Responsibilities</a:t>
            </a:r>
            <a:r>
              <a:rPr lang="en"/>
              <a:t> and Rights  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4" name="Google Shape;84;p1"/>
          <p:cNvSpPr txBox="1"/>
          <p:nvPr>
            <p:ph idx="1" type="subTitle"/>
          </p:nvPr>
        </p:nvSpPr>
        <p:spPr>
          <a:xfrm rot="5400000">
            <a:off x="-2067900" y="2292375"/>
            <a:ext cx="4909800" cy="7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Chapter 8</a:t>
            </a:r>
            <a:endParaRPr/>
          </a:p>
        </p:txBody>
      </p:sp>
      <p:cxnSp>
        <p:nvCxnSpPr>
          <p:cNvPr id="85" name="Google Shape;85;p1"/>
          <p:cNvCxnSpPr/>
          <p:nvPr/>
        </p:nvCxnSpPr>
        <p:spPr>
          <a:xfrm>
            <a:off x="834750" y="3329625"/>
            <a:ext cx="6432600" cy="6900"/>
          </a:xfrm>
          <a:prstGeom prst="straightConnector1">
            <a:avLst/>
          </a:prstGeom>
          <a:noFill/>
          <a:ln cap="flat" cmpd="sng" w="76200">
            <a:solidFill>
              <a:srgbClr val="F5AE4D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e297bebb7_0_44"/>
          <p:cNvSpPr txBox="1"/>
          <p:nvPr>
            <p:ph type="title"/>
          </p:nvPr>
        </p:nvSpPr>
        <p:spPr>
          <a:xfrm>
            <a:off x="727650" y="538550"/>
            <a:ext cx="7490100" cy="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God-Given Rights</a:t>
            </a:r>
            <a:endParaRPr/>
          </a:p>
        </p:txBody>
      </p:sp>
      <p:sp>
        <p:nvSpPr>
          <p:cNvPr id="142" name="Google Shape;142;g9e297bebb7_0_44"/>
          <p:cNvSpPr txBox="1"/>
          <p:nvPr>
            <p:ph idx="1" type="body"/>
          </p:nvPr>
        </p:nvSpPr>
        <p:spPr>
          <a:xfrm>
            <a:off x="4322075" y="1531575"/>
            <a:ext cx="4189800" cy="29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This belief “ends up becoming the freedom of “the strong” against the weak.” -St. JPII </a:t>
            </a:r>
            <a:r>
              <a:rPr i="1" lang="en" sz="2000"/>
              <a:t>Evangelium Vitae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We cannot parade the rights of some while denying the rights of others.</a:t>
            </a:r>
            <a:endParaRPr sz="2000"/>
          </a:p>
        </p:txBody>
      </p:sp>
      <p:pic>
        <p:nvPicPr>
          <p:cNvPr id="143" name="Google Shape;143;g9e297bebb7_0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350" y="1231050"/>
            <a:ext cx="3111201" cy="3429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e297bebb7_0_17"/>
          <p:cNvSpPr txBox="1"/>
          <p:nvPr>
            <p:ph type="title"/>
          </p:nvPr>
        </p:nvSpPr>
        <p:spPr>
          <a:xfrm>
            <a:off x="727650" y="632850"/>
            <a:ext cx="78723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God-Given Rights</a:t>
            </a:r>
            <a:endParaRPr/>
          </a:p>
        </p:txBody>
      </p:sp>
      <p:sp>
        <p:nvSpPr>
          <p:cNvPr id="149" name="Google Shape;149;g9e297bebb7_0_17"/>
          <p:cNvSpPr txBox="1"/>
          <p:nvPr>
            <p:ph idx="1" type="body"/>
          </p:nvPr>
        </p:nvSpPr>
        <p:spPr>
          <a:xfrm>
            <a:off x="732300" y="1607400"/>
            <a:ext cx="7679400" cy="25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In our society, the “inalienable right to life” is determined on vote. 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“Rights” ceases to be such because of the will of the stronger part.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In this way democracy moves toward totalitarianism.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This logic is based off the modern idea of “consent.”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e297bebb7_0_39"/>
          <p:cNvSpPr txBox="1"/>
          <p:nvPr>
            <p:ph type="title"/>
          </p:nvPr>
        </p:nvSpPr>
        <p:spPr>
          <a:xfrm>
            <a:off x="727650" y="632850"/>
            <a:ext cx="77400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Four Basic Goods That Perfect our Nature</a:t>
            </a:r>
            <a:endParaRPr/>
          </a:p>
        </p:txBody>
      </p:sp>
      <p:sp>
        <p:nvSpPr>
          <p:cNvPr id="155" name="Google Shape;155;g9e297bebb7_0_39"/>
          <p:cNvSpPr txBox="1"/>
          <p:nvPr>
            <p:ph idx="1" type="body"/>
          </p:nvPr>
        </p:nvSpPr>
        <p:spPr>
          <a:xfrm>
            <a:off x="588050" y="1470925"/>
            <a:ext cx="4160400" cy="31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" sz="1900"/>
              <a:t>The four basic goods the natural law revolves around were explained by both St. Augustine and St. Thomas Aquinas.</a:t>
            </a:r>
            <a:endParaRPr sz="1900"/>
          </a:p>
          <a:p>
            <a:pPr indent="-3492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" sz="1900"/>
              <a:t>The Four Basic Human Goods </a:t>
            </a:r>
            <a:endParaRPr sz="1900"/>
          </a:p>
          <a:p>
            <a:pPr indent="-349250" lvl="1" marL="9144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" sz="1900"/>
              <a:t>Self-preservation</a:t>
            </a:r>
            <a:endParaRPr sz="1900"/>
          </a:p>
          <a:p>
            <a:pPr indent="-349250" lvl="1" marL="9144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" sz="1900"/>
              <a:t>Family life</a:t>
            </a:r>
            <a:endParaRPr sz="1900"/>
          </a:p>
          <a:p>
            <a:pPr indent="-349250" lvl="1" marL="9144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" sz="1900"/>
              <a:t>Living at peace in society</a:t>
            </a:r>
            <a:endParaRPr sz="1900"/>
          </a:p>
          <a:p>
            <a:pPr indent="-349250" lvl="1" marL="9144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" sz="1900"/>
              <a:t>Knowledge of truth (God)</a:t>
            </a:r>
            <a:endParaRPr sz="1900"/>
          </a:p>
        </p:txBody>
      </p:sp>
      <p:pic>
        <p:nvPicPr>
          <p:cNvPr id="156" name="Google Shape;156;g9e297bebb7_0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7450" y="1317175"/>
            <a:ext cx="3682026" cy="328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e297bebb7_0_61"/>
          <p:cNvSpPr txBox="1"/>
          <p:nvPr>
            <p:ph type="title"/>
          </p:nvPr>
        </p:nvSpPr>
        <p:spPr>
          <a:xfrm>
            <a:off x="727650" y="632850"/>
            <a:ext cx="78723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Four Basic Goods That Perfect Our Nature</a:t>
            </a:r>
            <a:endParaRPr/>
          </a:p>
        </p:txBody>
      </p:sp>
      <p:sp>
        <p:nvSpPr>
          <p:cNvPr id="162" name="Google Shape;162;g9e297bebb7_0_61"/>
          <p:cNvSpPr txBox="1"/>
          <p:nvPr>
            <p:ph idx="1" type="body"/>
          </p:nvPr>
        </p:nvSpPr>
        <p:spPr>
          <a:xfrm>
            <a:off x="729450" y="1379950"/>
            <a:ext cx="7591200" cy="32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These four ends are arranged in ascending order and depend upon each other.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The three previous goods all depend upon the last good: our knowledge and love of God.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The order of the four basic goods is the right ordering of things. </a:t>
            </a:r>
            <a:endParaRPr sz="2000"/>
          </a:p>
          <a:p>
            <a:pPr indent="-355600" lvl="1" marL="9144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A society upholds human rights when it respects the rights of God as Creator and Lord first, and when it protects the common good and the rights of the family. 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/>
          <p:nvPr>
            <p:ph type="title"/>
          </p:nvPr>
        </p:nvSpPr>
        <p:spPr>
          <a:xfrm>
            <a:off x="3337125" y="147000"/>
            <a:ext cx="5527500" cy="101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Four Basic Goods That Perfect Our Nature</a:t>
            </a:r>
            <a:endParaRPr/>
          </a:p>
        </p:txBody>
      </p:sp>
      <p:sp>
        <p:nvSpPr>
          <p:cNvPr id="168" name="Google Shape;168;p7"/>
          <p:cNvSpPr txBox="1"/>
          <p:nvPr>
            <p:ph idx="1" type="body"/>
          </p:nvPr>
        </p:nvSpPr>
        <p:spPr>
          <a:xfrm>
            <a:off x="4116275" y="1258625"/>
            <a:ext cx="4748400" cy="3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" sz="1900"/>
              <a:t>When society rejects God, it also tends to perpetuate error and corruption.</a:t>
            </a:r>
            <a:endParaRPr sz="1700"/>
          </a:p>
          <a:p>
            <a:pPr indent="-3492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" sz="1900"/>
              <a:t>Certain policies in modern society violate the natural law and the entire spectrum of human rights.</a:t>
            </a:r>
            <a:endParaRPr sz="1900"/>
          </a:p>
          <a:p>
            <a:pPr indent="-349250" lvl="1" marL="9144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" sz="1900"/>
              <a:t>Example: homosexual “marriage.”</a:t>
            </a:r>
            <a:endParaRPr sz="1900"/>
          </a:p>
          <a:p>
            <a:pPr indent="-3492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" sz="1900"/>
              <a:t>The purpose of human rights is to safeguard human dignity and lead to human flourishing</a:t>
            </a:r>
            <a:endParaRPr sz="1900"/>
          </a:p>
        </p:txBody>
      </p:sp>
      <p:pic>
        <p:nvPicPr>
          <p:cNvPr id="169" name="Google Shape;169;p7"/>
          <p:cNvPicPr preferRelativeResize="0"/>
          <p:nvPr/>
        </p:nvPicPr>
        <p:blipFill rotWithShape="1">
          <a:blip r:embed="rId3">
            <a:alphaModFix/>
          </a:blip>
          <a:srcRect b="0" l="8671" r="8662" t="0"/>
          <a:stretch/>
        </p:blipFill>
        <p:spPr>
          <a:xfrm>
            <a:off x="397175" y="868200"/>
            <a:ext cx="3504900" cy="3407100"/>
          </a:xfrm>
          <a:prstGeom prst="ellipse">
            <a:avLst/>
          </a:prstGeom>
          <a:noFill/>
          <a:ln cap="flat" cmpd="sng" w="76200">
            <a:solidFill>
              <a:srgbClr val="F6F3E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/>
          <p:nvPr/>
        </p:nvSpPr>
        <p:spPr>
          <a:xfrm>
            <a:off x="3298650" y="561075"/>
            <a:ext cx="5223600" cy="39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mo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It is easy to allow for immoral behavior through emotions and misplaced compassion.</a:t>
            </a:r>
            <a:endParaRPr b="0" i="0" sz="2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mo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We forget that we have to work for certain things and not all we desire is good for us.</a:t>
            </a:r>
            <a:endParaRPr b="0" i="0" sz="2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mo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We must remember that our rights come from God.</a:t>
            </a:r>
            <a:endParaRPr b="0" i="0" sz="2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mo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God gave us free will so we can exercise these rights for good.</a:t>
            </a:r>
            <a:endParaRPr b="0" i="0" sz="2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mo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We must take responsibility for our lives and seek true justice in our society. </a:t>
            </a:r>
            <a:endParaRPr b="0" i="0" sz="2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3EC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 txBox="1"/>
          <p:nvPr/>
        </p:nvSpPr>
        <p:spPr>
          <a:xfrm>
            <a:off x="591100" y="1425425"/>
            <a:ext cx="6315300" cy="30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mo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St. Roque was born in Asuncion, Paraguay in 1576.</a:t>
            </a:r>
            <a:endParaRPr b="0" i="0" sz="2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mo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He was ordained a priest at 23 years old. </a:t>
            </a:r>
            <a:endParaRPr b="0" i="0" sz="2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mo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Joined the Jesuits to serve in their “reductions.”</a:t>
            </a:r>
            <a:endParaRPr b="0" i="0" sz="2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mo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Devoted his life to the indigenous people to bring them to Christ. </a:t>
            </a:r>
            <a:endParaRPr b="0" i="0" sz="2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mo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St. Roque was martyred by a raiding party in 1628.</a:t>
            </a:r>
            <a:endParaRPr b="0" i="0" sz="2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/>
          <p:nvPr>
            <p:ph type="title"/>
          </p:nvPr>
        </p:nvSpPr>
        <p:spPr>
          <a:xfrm>
            <a:off x="1292600" y="632850"/>
            <a:ext cx="71256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In this chapter you will learn that...</a:t>
            </a:r>
            <a:endParaRPr/>
          </a:p>
        </p:txBody>
      </p:sp>
      <p:sp>
        <p:nvSpPr>
          <p:cNvPr id="91" name="Google Shape;91;p3"/>
          <p:cNvSpPr txBox="1"/>
          <p:nvPr>
            <p:ph idx="1" type="body"/>
          </p:nvPr>
        </p:nvSpPr>
        <p:spPr>
          <a:xfrm>
            <a:off x="1292775" y="1592250"/>
            <a:ext cx="7125600" cy="30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■"/>
            </a:pPr>
            <a:r>
              <a:rPr lang="en" sz="2000"/>
              <a:t>Rights are best understood in the context of social relationships and responsibilities.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Authentic freedom is the ability to choose what is good, and it is ultimately found in God Himself. 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Human rights are grounded in the natural law, the order of justice that is connected to the human goods we attain through the morally responsible exercise of freedom. 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e297bebb7_0_0"/>
          <p:cNvSpPr txBox="1"/>
          <p:nvPr>
            <p:ph type="title"/>
          </p:nvPr>
        </p:nvSpPr>
        <p:spPr>
          <a:xfrm>
            <a:off x="1292600" y="632850"/>
            <a:ext cx="71256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In this chapter you will learn that...</a:t>
            </a:r>
            <a:endParaRPr/>
          </a:p>
        </p:txBody>
      </p:sp>
      <p:sp>
        <p:nvSpPr>
          <p:cNvPr id="97" name="Google Shape;97;g9e297bebb7_0_0"/>
          <p:cNvSpPr txBox="1"/>
          <p:nvPr>
            <p:ph idx="1" type="body"/>
          </p:nvPr>
        </p:nvSpPr>
        <p:spPr>
          <a:xfrm>
            <a:off x="1292775" y="1683225"/>
            <a:ext cx="7125600" cy="29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There is a proper order of rights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All rights protect the basic human goods that lead to human flourishing. These rights correspond to the individual, to the family, to society, and to God. 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type="title"/>
          </p:nvPr>
        </p:nvSpPr>
        <p:spPr>
          <a:xfrm>
            <a:off x="729450" y="610375"/>
            <a:ext cx="76884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000"/>
              <a:t>Idolization of Choice</a:t>
            </a:r>
            <a:endParaRPr sz="3000"/>
          </a:p>
        </p:txBody>
      </p:sp>
      <p:sp>
        <p:nvSpPr>
          <p:cNvPr id="103" name="Google Shape;103;p2"/>
          <p:cNvSpPr txBox="1"/>
          <p:nvPr>
            <p:ph idx="1" type="body"/>
          </p:nvPr>
        </p:nvSpPr>
        <p:spPr>
          <a:xfrm>
            <a:off x="724950" y="1622575"/>
            <a:ext cx="7123800" cy="28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■"/>
            </a:pPr>
            <a:r>
              <a:rPr lang="en" sz="2000"/>
              <a:t>Today, “Choice” is valued so much it determines a baby’s humanity. 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■"/>
            </a:pPr>
            <a:r>
              <a:rPr lang="en" sz="2000"/>
              <a:t>Our culture believes that consent is all that is needed to make an action morally right. 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Secular understanding of freedom: we ought to be free to do whatever we want as long as it does not hurt another person.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/>
          <p:nvPr>
            <p:ph type="title"/>
          </p:nvPr>
        </p:nvSpPr>
        <p:spPr>
          <a:xfrm>
            <a:off x="727650" y="632850"/>
            <a:ext cx="41538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Idolization of Choice</a:t>
            </a:r>
            <a:endParaRPr/>
          </a:p>
        </p:txBody>
      </p:sp>
      <p:sp>
        <p:nvSpPr>
          <p:cNvPr id="109" name="Google Shape;109;p5"/>
          <p:cNvSpPr txBox="1"/>
          <p:nvPr>
            <p:ph idx="1" type="body"/>
          </p:nvPr>
        </p:nvSpPr>
        <p:spPr>
          <a:xfrm>
            <a:off x="729450" y="1577075"/>
            <a:ext cx="41538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■"/>
            </a:pPr>
            <a:r>
              <a:rPr lang="en" sz="2000"/>
              <a:t>Society claims we have the right to define freedom.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This belief is rooted in absolute autonomy.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“Society becomes a mass of individuals placed side by side, but without mutual bonds.” -St. JPII </a:t>
            </a:r>
            <a:r>
              <a:rPr i="1" lang="en" sz="2000"/>
              <a:t>Evangelium Vitae</a:t>
            </a:r>
            <a:endParaRPr i="1" sz="2000"/>
          </a:p>
        </p:txBody>
      </p:sp>
      <p:pic>
        <p:nvPicPr>
          <p:cNvPr id="110" name="Google Shape;110;p5"/>
          <p:cNvPicPr preferRelativeResize="0"/>
          <p:nvPr/>
        </p:nvPicPr>
        <p:blipFill rotWithShape="1">
          <a:blip r:embed="rId3">
            <a:alphaModFix/>
          </a:blip>
          <a:srcRect b="16219" l="0" r="0" t="16219"/>
          <a:stretch/>
        </p:blipFill>
        <p:spPr>
          <a:xfrm>
            <a:off x="5336850" y="784025"/>
            <a:ext cx="3504900" cy="3407100"/>
          </a:xfrm>
          <a:prstGeom prst="ellipse">
            <a:avLst/>
          </a:prstGeom>
          <a:noFill/>
          <a:ln cap="flat" cmpd="sng" w="76200">
            <a:solidFill>
              <a:srgbClr val="F6F3E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e297bebb7_0_7"/>
          <p:cNvSpPr txBox="1"/>
          <p:nvPr>
            <p:ph type="title"/>
          </p:nvPr>
        </p:nvSpPr>
        <p:spPr>
          <a:xfrm>
            <a:off x="727650" y="632850"/>
            <a:ext cx="7817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The Origin of Rights</a:t>
            </a:r>
            <a:endParaRPr/>
          </a:p>
        </p:txBody>
      </p:sp>
      <p:sp>
        <p:nvSpPr>
          <p:cNvPr id="116" name="Google Shape;116;g9e297bebb7_0_7"/>
          <p:cNvSpPr txBox="1"/>
          <p:nvPr>
            <p:ph idx="1" type="body"/>
          </p:nvPr>
        </p:nvSpPr>
        <p:spPr>
          <a:xfrm>
            <a:off x="4322075" y="1546750"/>
            <a:ext cx="4483500" cy="30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Historically, “right” referred to the dominion or ownership a person had over something within social relations and responsibilities.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Church teaches that the origin of rights is the natural law.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Every right has a corresponding responsibility.</a:t>
            </a:r>
            <a:endParaRPr sz="2000"/>
          </a:p>
        </p:txBody>
      </p:sp>
      <p:pic>
        <p:nvPicPr>
          <p:cNvPr id="117" name="Google Shape;117;g9e297bebb7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650" y="1308875"/>
            <a:ext cx="2993401" cy="329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e297bebb7_0_12"/>
          <p:cNvSpPr txBox="1"/>
          <p:nvPr>
            <p:ph type="title"/>
          </p:nvPr>
        </p:nvSpPr>
        <p:spPr>
          <a:xfrm>
            <a:off x="727650" y="632850"/>
            <a:ext cx="7622400" cy="10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Rights and Our Responsibility to Human Flourishing</a:t>
            </a:r>
            <a:endParaRPr/>
          </a:p>
        </p:txBody>
      </p:sp>
      <p:sp>
        <p:nvSpPr>
          <p:cNvPr id="123" name="Google Shape;123;g9e297bebb7_0_12"/>
          <p:cNvSpPr txBox="1"/>
          <p:nvPr>
            <p:ph idx="1" type="body"/>
          </p:nvPr>
        </p:nvSpPr>
        <p:spPr>
          <a:xfrm>
            <a:off x="727650" y="1865200"/>
            <a:ext cx="7740000" cy="26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Human rights are first and foremost about our personal and social responsibilities.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Our rights can never exist at the expense of our responsibilities.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Rights are the expression of our morally responsible use of freedom.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We do not have the right to things that are contrary to the good and against the moral law. 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e297bebb7_0_23"/>
          <p:cNvSpPr txBox="1"/>
          <p:nvPr>
            <p:ph type="title"/>
          </p:nvPr>
        </p:nvSpPr>
        <p:spPr>
          <a:xfrm>
            <a:off x="727650" y="632850"/>
            <a:ext cx="7798800" cy="9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Rights and Our Responsibility to Human Flourishing</a:t>
            </a:r>
            <a:endParaRPr/>
          </a:p>
        </p:txBody>
      </p:sp>
      <p:sp>
        <p:nvSpPr>
          <p:cNvPr id="129" name="Google Shape;129;g9e297bebb7_0_23"/>
          <p:cNvSpPr txBox="1"/>
          <p:nvPr>
            <p:ph idx="1" type="body"/>
          </p:nvPr>
        </p:nvSpPr>
        <p:spPr>
          <a:xfrm>
            <a:off x="661550" y="1819700"/>
            <a:ext cx="4527900" cy="27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Civil Law does not determine morality.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Civil Law allows for immoral behavior contrary to the natural law that we should not participate. 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Despite what Civil Law allows we have the responsibility to act with justice and virtue.</a:t>
            </a:r>
            <a:endParaRPr sz="2000"/>
          </a:p>
        </p:txBody>
      </p:sp>
      <p:pic>
        <p:nvPicPr>
          <p:cNvPr id="130" name="Google Shape;130;g9e297bebb7_0_23"/>
          <p:cNvPicPr preferRelativeResize="0"/>
          <p:nvPr/>
        </p:nvPicPr>
        <p:blipFill rotWithShape="1">
          <a:blip r:embed="rId3">
            <a:alphaModFix/>
          </a:blip>
          <a:srcRect b="0" l="3911" r="33612" t="5338"/>
          <a:stretch/>
        </p:blipFill>
        <p:spPr>
          <a:xfrm>
            <a:off x="5277650" y="1335325"/>
            <a:ext cx="3454626" cy="31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e297bebb7_0_28"/>
          <p:cNvSpPr txBox="1"/>
          <p:nvPr>
            <p:ph type="title"/>
          </p:nvPr>
        </p:nvSpPr>
        <p:spPr>
          <a:xfrm>
            <a:off x="727650" y="632850"/>
            <a:ext cx="75912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God-Given Rights</a:t>
            </a:r>
            <a:endParaRPr/>
          </a:p>
        </p:txBody>
      </p:sp>
      <p:sp>
        <p:nvSpPr>
          <p:cNvPr id="136" name="Google Shape;136;g9e297bebb7_0_28"/>
          <p:cNvSpPr txBox="1"/>
          <p:nvPr>
            <p:ph idx="1" type="body"/>
          </p:nvPr>
        </p:nvSpPr>
        <p:spPr>
          <a:xfrm>
            <a:off x="729450" y="1393075"/>
            <a:ext cx="7591200" cy="30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Human rights originate in the authority of God, the creator of human nature.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Human rights are rooted in human nature.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The Founding Fathers reiterated this idea in the Declaration of Independence: these rights are God-given.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Secular Society argues the individual can define his own nature (and others) the way he wishes.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irit of Truth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Mike Gutzwiller</dc:creator>
</cp:coreProperties>
</file>