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Arim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j8uUcYkPZhSaQv/JSHLFOGFrDV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-bold.fntdata"/><Relationship Id="rId10" Type="http://schemas.openxmlformats.org/officeDocument/2006/relationships/font" Target="fonts/Arimo-regular.fntdata"/><Relationship Id="rId13" Type="http://schemas.openxmlformats.org/officeDocument/2006/relationships/font" Target="fonts/Arimo-boldItalic.fntdata"/><Relationship Id="rId12" Type="http://schemas.openxmlformats.org/officeDocument/2006/relationships/font" Target="fonts/Arim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b39988ec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cb39988e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950">
                <a:solidFill>
                  <a:srgbClr val="222222"/>
                </a:solidFill>
                <a:highlight>
                  <a:schemeClr val="lt1"/>
                </a:highlight>
              </a:rPr>
              <a:t>This PowerPoint contains all text and images recommended to be projected and/or read aloud in this unit.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image is on Page 95 of the student book.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8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850"/>
              <a:t>1. What adjectives would you use to describe this painting?</a:t>
            </a:r>
            <a:endParaRPr sz="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850"/>
              <a:t>2. Where do your eyes go when you look at it? Do you have a favorite part?</a:t>
            </a:r>
            <a:endParaRPr sz="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850"/>
              <a:t>3. What feelings does the painting inspire in you?</a:t>
            </a:r>
            <a:endParaRPr sz="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850"/>
              <a:t>4. Where is the light coming from?</a:t>
            </a:r>
            <a:endParaRPr sz="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850"/>
              <a:t>5. Of whom or what is the dove a traditional symbol?</a:t>
            </a:r>
            <a:endParaRPr sz="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850"/>
              <a:t>6. What event is depicted in this painting?</a:t>
            </a:r>
            <a:endParaRPr sz="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850"/>
              <a:t>7. What people do you see in the painting? Who are the men? Who is the woman seated in</a:t>
            </a:r>
            <a:endParaRPr sz="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850"/>
              <a:t>the middle of the scene? Who do you think the woman kneeling near the front might be?</a:t>
            </a:r>
            <a:endParaRPr sz="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850"/>
              <a:t>8. Does the scene look still, or full of energy?</a:t>
            </a:r>
            <a:endParaRPr sz="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850"/>
              <a:t>9. Read Acts 2:1-4:</a:t>
            </a:r>
            <a:endParaRPr sz="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850"/>
              <a:t>“When the time for Pentecost was fulfilled, they were all in one place together. And</a:t>
            </a:r>
            <a:endParaRPr sz="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850"/>
              <a:t>suddenly there came from the sky a noise like a strong driving wind, and it filled the</a:t>
            </a:r>
            <a:endParaRPr sz="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850"/>
              <a:t>entire house in which they were. Then there appeared to them tongues as of fire, which</a:t>
            </a:r>
            <a:endParaRPr sz="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850"/>
              <a:t>parted and came to rest on each one of them. And they were all filled with the Holy</a:t>
            </a:r>
            <a:endParaRPr sz="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850"/>
              <a:t>Spirit and began to speak in different tongues, as the Spirit enabled them to proclaim.”</a:t>
            </a:r>
            <a:endParaRPr sz="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850"/>
              <a:t>10. How does this painting help you understand this Gospel passage?</a:t>
            </a:r>
            <a:endParaRPr sz="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850"/>
              <a:t>11. This painting was done for the high altar of the church of the convent of Discalced</a:t>
            </a:r>
            <a:endParaRPr sz="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850"/>
              <a:t>Carmelites of Toledo, Spain. Why do you think a painting like this would be in a</a:t>
            </a:r>
            <a:endParaRPr sz="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850"/>
              <a:t>convent? Explain your answer.</a:t>
            </a:r>
            <a:endParaRPr sz="8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50"/>
              <a:t>According to this definition of Confirmation, what are the two main benefits of the</a:t>
            </a:r>
            <a:endParaRPr sz="11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50"/>
              <a:t>Sacrament? </a:t>
            </a:r>
            <a:r>
              <a:rPr i="1" lang="en" sz="1150"/>
              <a:t>The Baptized are more perfectly bound to the Church and are enriched</a:t>
            </a:r>
            <a:endParaRPr i="1" sz="11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" sz="1150"/>
              <a:t>with a special strength of the Holy Spirit.</a:t>
            </a:r>
            <a:endParaRPr i="1" sz="11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50"/>
              <a:t>What symbols of the Holy Spirit do you see in artwork? </a:t>
            </a:r>
            <a:r>
              <a:rPr i="1" lang="en" sz="1150"/>
              <a:t>The dove at the top of the</a:t>
            </a:r>
            <a:endParaRPr i="1" sz="11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" sz="1150"/>
              <a:t>image. The tongues of fire over the heads of the Apostles, the Virgin Mary, and St. Mary</a:t>
            </a:r>
            <a:endParaRPr i="1" sz="11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" sz="1150"/>
              <a:t>Magdalene.</a:t>
            </a:r>
            <a:endParaRPr i="1" sz="11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 type="secHead">
  <p:cSld name="SECTION_HEADER">
    <p:bg>
      <p:bgPr>
        <a:solidFill>
          <a:srgbClr val="004A7A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title"/>
          </p:nvPr>
        </p:nvSpPr>
        <p:spPr>
          <a:xfrm>
            <a:off x="729450" y="4799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1" name="Google Shape;1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7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37"/>
          <p:cNvCxnSpPr/>
          <p:nvPr/>
        </p:nvCxnSpPr>
        <p:spPr>
          <a:xfrm>
            <a:off x="0" y="2241700"/>
            <a:ext cx="7848900" cy="0"/>
          </a:xfrm>
          <a:prstGeom prst="straightConnector1">
            <a:avLst/>
          </a:prstGeom>
          <a:noFill/>
          <a:ln cap="flat" cmpd="sng" w="28575">
            <a:solidFill>
              <a:srgbClr val="008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37"/>
          <p:cNvSpPr txBox="1"/>
          <p:nvPr>
            <p:ph idx="1" type="body"/>
          </p:nvPr>
        </p:nvSpPr>
        <p:spPr>
          <a:xfrm>
            <a:off x="724950" y="2708525"/>
            <a:ext cx="76974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▸"/>
              <a:defRPr>
                <a:solidFill>
                  <a:srgbClr val="FAF9F5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○"/>
              <a:defRPr>
                <a:solidFill>
                  <a:srgbClr val="FAF9F5"/>
                </a:solidFill>
              </a:defRPr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○"/>
              <a:defRPr>
                <a:solidFill>
                  <a:srgbClr val="FAF9F5"/>
                </a:solidFill>
              </a:defRPr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">
  <p:cSld name="MAIN_POINT">
    <p:bg>
      <p:bgPr>
        <a:solidFill>
          <a:srgbClr val="4A4A4A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5"/>
          <p:cNvSpPr txBox="1"/>
          <p:nvPr>
            <p:ph type="title"/>
          </p:nvPr>
        </p:nvSpPr>
        <p:spPr>
          <a:xfrm>
            <a:off x="2156900" y="864300"/>
            <a:ext cx="55938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3" name="Google Shape;6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5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5"/>
          <p:cNvSpPr txBox="1"/>
          <p:nvPr/>
        </p:nvSpPr>
        <p:spPr>
          <a:xfrm>
            <a:off x="486050" y="122021"/>
            <a:ext cx="1559400" cy="1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Arial"/>
              <a:buNone/>
            </a:pPr>
            <a:r>
              <a:rPr b="1" i="0" lang="en" sz="25000" u="none" cap="none" strike="noStrike">
                <a:solidFill>
                  <a:srgbClr val="0086C6"/>
                </a:solidFill>
                <a:latin typeface="Arimo"/>
                <a:ea typeface="Arimo"/>
                <a:cs typeface="Arimo"/>
                <a:sym typeface="Arimo"/>
              </a:rPr>
              <a:t>“</a:t>
            </a:r>
            <a:endParaRPr b="1" i="0" sz="25000" u="none" cap="none" strike="noStrike">
              <a:solidFill>
                <a:srgbClr val="0086C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6" name="Google Shape;66;p45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86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6"/>
          <p:cNvSpPr txBox="1"/>
          <p:nvPr>
            <p:ph type="title"/>
          </p:nvPr>
        </p:nvSpPr>
        <p:spPr>
          <a:xfrm>
            <a:off x="730000" y="556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7A"/>
              </a:buClr>
              <a:buSzPts val="2600"/>
              <a:buNone/>
              <a:defRPr sz="2600">
                <a:solidFill>
                  <a:srgbClr val="004A7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9pPr>
          </a:lstStyle>
          <a:p/>
        </p:txBody>
      </p:sp>
      <p:sp>
        <p:nvSpPr>
          <p:cNvPr id="70" name="Google Shape;70;p46"/>
          <p:cNvSpPr txBox="1"/>
          <p:nvPr>
            <p:ph idx="1" type="subTitle"/>
          </p:nvPr>
        </p:nvSpPr>
        <p:spPr>
          <a:xfrm>
            <a:off x="724950" y="26281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1" name="Google Shape;71;p46"/>
          <p:cNvSpPr txBox="1"/>
          <p:nvPr>
            <p:ph idx="2" type="body"/>
          </p:nvPr>
        </p:nvSpPr>
        <p:spPr>
          <a:xfrm>
            <a:off x="5174225" y="556650"/>
            <a:ext cx="3374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cxnSp>
        <p:nvCxnSpPr>
          <p:cNvPr id="72" name="Google Shape;72;p46"/>
          <p:cNvCxnSpPr/>
          <p:nvPr/>
        </p:nvCxnSpPr>
        <p:spPr>
          <a:xfrm>
            <a:off x="841500" y="2394100"/>
            <a:ext cx="38580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3" name="Google Shape;7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/>
          <p:nvPr>
            <p:ph type="ctrTitle"/>
          </p:nvPr>
        </p:nvSpPr>
        <p:spPr>
          <a:xfrm>
            <a:off x="3400750" y="1551050"/>
            <a:ext cx="48186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7A"/>
              </a:buClr>
              <a:buSzPts val="4200"/>
              <a:buNone/>
              <a:defRPr sz="4200">
                <a:solidFill>
                  <a:srgbClr val="004A7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38"/>
          <p:cNvSpPr txBox="1"/>
          <p:nvPr>
            <p:ph idx="1" type="subTitle"/>
          </p:nvPr>
        </p:nvSpPr>
        <p:spPr>
          <a:xfrm>
            <a:off x="3400862" y="3172900"/>
            <a:ext cx="48186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18" name="Google Shape;1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0739" y="225313"/>
            <a:ext cx="2342523" cy="24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9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4A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39"/>
          <p:cNvSpPr txBox="1"/>
          <p:nvPr>
            <p:ph idx="1" type="body"/>
          </p:nvPr>
        </p:nvSpPr>
        <p:spPr>
          <a:xfrm>
            <a:off x="729450" y="1393075"/>
            <a:ext cx="7688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3" name="Google Shape;23;p39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with points">
  <p:cSld name="CAPTION_ONLY">
    <p:bg>
      <p:bgPr>
        <a:solidFill>
          <a:srgbClr val="4A4A4A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7"/>
          <p:cNvSpPr txBox="1"/>
          <p:nvPr>
            <p:ph idx="1" type="body"/>
          </p:nvPr>
        </p:nvSpPr>
        <p:spPr>
          <a:xfrm>
            <a:off x="6617700" y="1168025"/>
            <a:ext cx="2215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C6"/>
              </a:buClr>
              <a:buSzPts val="1500"/>
              <a:buChar char="▸"/>
              <a:defRPr>
                <a:solidFill>
                  <a:srgbClr val="FFFFFF"/>
                </a:solidFill>
              </a:defRPr>
            </a:lvl1pPr>
          </a:lstStyle>
          <a:p/>
        </p:txBody>
      </p:sp>
      <p:pic>
        <p:nvPicPr>
          <p:cNvPr id="27" name="Google Shape;27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7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7"/>
          <p:cNvSpPr txBox="1"/>
          <p:nvPr>
            <p:ph type="title"/>
          </p:nvPr>
        </p:nvSpPr>
        <p:spPr>
          <a:xfrm>
            <a:off x="296200" y="480450"/>
            <a:ext cx="8536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0" name="Google Shape;30;p47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86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9pPr>
          </a:lstStyle>
          <a:p/>
        </p:txBody>
      </p:sp>
      <p:sp>
        <p:nvSpPr>
          <p:cNvPr id="33" name="Google Shape;33;p40"/>
          <p:cNvSpPr txBox="1"/>
          <p:nvPr>
            <p:ph idx="1" type="body"/>
          </p:nvPr>
        </p:nvSpPr>
        <p:spPr>
          <a:xfrm>
            <a:off x="729325" y="1393075"/>
            <a:ext cx="37743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" name="Google Shape;34;p40"/>
          <p:cNvSpPr txBox="1"/>
          <p:nvPr>
            <p:ph idx="2" type="body"/>
          </p:nvPr>
        </p:nvSpPr>
        <p:spPr>
          <a:xfrm>
            <a:off x="4643602" y="1393075"/>
            <a:ext cx="37743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5" name="Google Shape;35;p40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4A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0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1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4A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D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" name="Google Shape;41;p41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D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righ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2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4A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2"/>
          <p:cNvSpPr txBox="1"/>
          <p:nvPr>
            <p:ph type="title"/>
          </p:nvPr>
        </p:nvSpPr>
        <p:spPr>
          <a:xfrm>
            <a:off x="727650" y="632850"/>
            <a:ext cx="4153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42"/>
          <p:cNvSpPr txBox="1"/>
          <p:nvPr>
            <p:ph idx="1" type="body"/>
          </p:nvPr>
        </p:nvSpPr>
        <p:spPr>
          <a:xfrm>
            <a:off x="729450" y="1393075"/>
            <a:ext cx="41538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7" name="Google Shape;47;p42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left">
  <p:cSld name="ONE_COLUMN_TEXT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4A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3"/>
          <p:cNvSpPr txBox="1"/>
          <p:nvPr>
            <p:ph type="title"/>
          </p:nvPr>
        </p:nvSpPr>
        <p:spPr>
          <a:xfrm>
            <a:off x="4557150" y="632850"/>
            <a:ext cx="4093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Google Shape;52;p43"/>
          <p:cNvSpPr txBox="1"/>
          <p:nvPr>
            <p:ph idx="1" type="body"/>
          </p:nvPr>
        </p:nvSpPr>
        <p:spPr>
          <a:xfrm>
            <a:off x="4557150" y="1393075"/>
            <a:ext cx="40932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3" name="Google Shape;53;p43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left 1">
  <p:cSld name="ONE_COLUMN_TEXT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4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4A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4"/>
          <p:cNvSpPr txBox="1"/>
          <p:nvPr>
            <p:ph idx="1" type="body"/>
          </p:nvPr>
        </p:nvSpPr>
        <p:spPr>
          <a:xfrm>
            <a:off x="4336575" y="1393075"/>
            <a:ext cx="4313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8" name="Google Shape;58;p4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44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" name="Google Shape;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●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○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●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○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●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○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A4A4A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" name="Google Shape;8;p36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66666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b39988ec5_0_0"/>
          <p:cNvSpPr txBox="1"/>
          <p:nvPr>
            <p:ph type="title"/>
          </p:nvPr>
        </p:nvSpPr>
        <p:spPr>
          <a:xfrm>
            <a:off x="729450" y="4799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Sealed in Fire</a:t>
            </a:r>
            <a:endParaRPr/>
          </a:p>
        </p:txBody>
      </p:sp>
      <p:pic>
        <p:nvPicPr>
          <p:cNvPr id="79" name="Google Shape;79;gcb39988ec5_0_0"/>
          <p:cNvPicPr preferRelativeResize="0"/>
          <p:nvPr/>
        </p:nvPicPr>
        <p:blipFill rotWithShape="1">
          <a:blip r:embed="rId3">
            <a:alphaModFix/>
          </a:blip>
          <a:srcRect b="29056" l="7556" r="2909" t="4771"/>
          <a:stretch/>
        </p:blipFill>
        <p:spPr>
          <a:xfrm>
            <a:off x="3424875" y="1645025"/>
            <a:ext cx="2796900" cy="2718600"/>
          </a:xfrm>
          <a:prstGeom prst="ellipse">
            <a:avLst/>
          </a:prstGeom>
          <a:noFill/>
          <a:ln cap="flat" cmpd="sng" w="76200">
            <a:solidFill>
              <a:srgbClr val="E7E2D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>
            <p:ph type="ctrTitle"/>
          </p:nvPr>
        </p:nvSpPr>
        <p:spPr>
          <a:xfrm>
            <a:off x="3272275" y="1551050"/>
            <a:ext cx="57000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600"/>
              <a:t>Exploring the Sacrament of Confirmation with Sacred Art</a:t>
            </a:r>
            <a:endParaRPr sz="3600"/>
          </a:p>
        </p:txBody>
      </p:sp>
      <p:sp>
        <p:nvSpPr>
          <p:cNvPr id="85" name="Google Shape;85;p2"/>
          <p:cNvSpPr txBox="1"/>
          <p:nvPr>
            <p:ph idx="1" type="subTitle"/>
          </p:nvPr>
        </p:nvSpPr>
        <p:spPr>
          <a:xfrm>
            <a:off x="3400862" y="3172900"/>
            <a:ext cx="48186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Lesson Two</a:t>
            </a:r>
            <a:endParaRPr/>
          </a:p>
        </p:txBody>
      </p:sp>
      <p:pic>
        <p:nvPicPr>
          <p:cNvPr id="86" name="Google Shape;86;p2"/>
          <p:cNvPicPr preferRelativeResize="0"/>
          <p:nvPr/>
        </p:nvPicPr>
        <p:blipFill rotWithShape="1">
          <a:blip r:embed="rId3">
            <a:alphaModFix/>
          </a:blip>
          <a:srcRect b="29330" l="5740" r="2244" t="2665"/>
          <a:stretch/>
        </p:blipFill>
        <p:spPr>
          <a:xfrm>
            <a:off x="321250" y="1683475"/>
            <a:ext cx="2715300" cy="2639400"/>
          </a:xfrm>
          <a:prstGeom prst="ellipse">
            <a:avLst/>
          </a:prstGeom>
          <a:noFill/>
          <a:ln cap="flat" cmpd="sng" w="76200">
            <a:solidFill>
              <a:srgbClr val="E7E2D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4571999" y="2371325"/>
            <a:ext cx="4572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Descent of the Holy Ghost</a:t>
            </a:r>
            <a:endParaRPr/>
          </a:p>
        </p:txBody>
      </p:sp>
      <p:pic>
        <p:nvPicPr>
          <p:cNvPr id="92" name="Google Shape;92;p3"/>
          <p:cNvPicPr preferRelativeResize="0"/>
          <p:nvPr/>
        </p:nvPicPr>
        <p:blipFill rotWithShape="1">
          <a:blip r:embed="rId3">
            <a:alphaModFix/>
          </a:blip>
          <a:srcRect b="5155" l="0" r="0" t="5156"/>
          <a:stretch/>
        </p:blipFill>
        <p:spPr>
          <a:xfrm>
            <a:off x="470625" y="219575"/>
            <a:ext cx="4101376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>
            <p:ph type="title"/>
          </p:nvPr>
        </p:nvSpPr>
        <p:spPr>
          <a:xfrm>
            <a:off x="727650" y="83867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Definition of Confirmation</a:t>
            </a:r>
            <a:endParaRPr/>
          </a:p>
        </p:txBody>
      </p:sp>
      <p:sp>
        <p:nvSpPr>
          <p:cNvPr id="98" name="Google Shape;98;p4"/>
          <p:cNvSpPr txBox="1"/>
          <p:nvPr>
            <p:ph idx="1" type="body"/>
          </p:nvPr>
        </p:nvSpPr>
        <p:spPr>
          <a:xfrm>
            <a:off x="727650" y="1373875"/>
            <a:ext cx="7688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</a:rPr>
              <a:t>“[B]y the sacrament of Confirmation, [the baptized] are more perfectly bound to the Church and are enriched with a special strength of the Holy Spirit. Hence they are, as true witnesses of Christ, more strictly obliged to spread and defend by word and deed” (CCC 1285).</a:t>
            </a:r>
            <a:endParaRPr sz="24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irit of Truth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Mike Gutzwiller</dc:creator>
</cp:coreProperties>
</file>