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Arim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5" roundtripDataSignature="AMtx7miBoqNIv0IEfhmHqKsGkb5sCmAm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regular.fntdata"/><Relationship Id="rId10" Type="http://schemas.openxmlformats.org/officeDocument/2006/relationships/slide" Target="slides/slide5.xml"/><Relationship Id="rId13" Type="http://schemas.openxmlformats.org/officeDocument/2006/relationships/font" Target="fonts/Arimo-italic.fntdata"/><Relationship Id="rId12" Type="http://schemas.openxmlformats.org/officeDocument/2006/relationships/font" Target="fonts/Arim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950">
                <a:solidFill>
                  <a:srgbClr val="222222"/>
                </a:solidFill>
                <a:highlight>
                  <a:schemeClr val="lt1"/>
                </a:highlight>
              </a:rPr>
              <a:t>This PowerPoint contains all text and images recommended to be projected and/or read aloud in this unit.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0cd4bdc6a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80cd4bdc6a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004A7A"/>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1" name="Google Shape;11;p3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2" name="Google Shape;12;p37"/>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3" name="Google Shape;13;p37"/>
          <p:cNvCxnSpPr/>
          <p:nvPr/>
        </p:nvCxnSpPr>
        <p:spPr>
          <a:xfrm>
            <a:off x="0" y="2241700"/>
            <a:ext cx="7848900" cy="0"/>
          </a:xfrm>
          <a:prstGeom prst="straightConnector1">
            <a:avLst/>
          </a:prstGeom>
          <a:noFill/>
          <a:ln cap="flat" cmpd="sng" w="28575">
            <a:solidFill>
              <a:srgbClr val="0086C6"/>
            </a:solidFill>
            <a:prstDash val="solid"/>
            <a:round/>
            <a:headEnd len="sm" w="sm" type="none"/>
            <a:tailEnd len="sm" w="sm" type="none"/>
          </a:ln>
        </p:spPr>
      </p:cxnSp>
      <p:sp>
        <p:nvSpPr>
          <p:cNvPr id="14" name="Google Shape;14;p37"/>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61" name="Shape 61"/>
        <p:cNvGrpSpPr/>
        <p:nvPr/>
      </p:nvGrpSpPr>
      <p:grpSpPr>
        <a:xfrm>
          <a:off x="0" y="0"/>
          <a:ext cx="0" cy="0"/>
          <a:chOff x="0" y="0"/>
          <a:chExt cx="0" cy="0"/>
        </a:xfrm>
      </p:grpSpPr>
      <p:sp>
        <p:nvSpPr>
          <p:cNvPr id="62" name="Google Shape;62;p45"/>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63" name="Google Shape;63;p4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64" name="Google Shape;64;p45"/>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65" name="Google Shape;65;p45"/>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0086C6"/>
                </a:solidFill>
                <a:latin typeface="Arimo"/>
                <a:ea typeface="Arimo"/>
                <a:cs typeface="Arimo"/>
                <a:sym typeface="Arimo"/>
              </a:rPr>
              <a:t>“</a:t>
            </a:r>
            <a:endParaRPr b="1" i="0" sz="25000" u="none" cap="none" strike="noStrike">
              <a:solidFill>
                <a:srgbClr val="0086C6"/>
              </a:solidFill>
              <a:latin typeface="Arimo"/>
              <a:ea typeface="Arimo"/>
              <a:cs typeface="Arimo"/>
              <a:sym typeface="Arimo"/>
            </a:endParaRPr>
          </a:p>
        </p:txBody>
      </p:sp>
      <p:sp>
        <p:nvSpPr>
          <p:cNvPr id="66" name="Google Shape;66;p45"/>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 name="Shape 67"/>
        <p:cNvGrpSpPr/>
        <p:nvPr/>
      </p:nvGrpSpPr>
      <p:grpSpPr>
        <a:xfrm>
          <a:off x="0" y="0"/>
          <a:ext cx="0" cy="0"/>
          <a:chOff x="0" y="0"/>
          <a:chExt cx="0" cy="0"/>
        </a:xfrm>
      </p:grpSpPr>
      <p:sp>
        <p:nvSpPr>
          <p:cNvPr id="68" name="Google Shape;68;p46"/>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46"/>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2600"/>
              <a:buNone/>
              <a:defRPr sz="2600">
                <a:solidFill>
                  <a:srgbClr val="004A7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70" name="Google Shape;70;p46"/>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71" name="Google Shape;71;p46"/>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72" name="Google Shape;72;p46"/>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73" name="Google Shape;73;p4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8"/>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4200"/>
              <a:buNone/>
              <a:defRPr sz="4200">
                <a:solidFill>
                  <a:srgbClr val="004A7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7" name="Google Shape;17;p38"/>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8" name="Google Shape;18;p38"/>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9"/>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39"/>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3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25" name="Shape 25"/>
        <p:cNvGrpSpPr/>
        <p:nvPr/>
      </p:nvGrpSpPr>
      <p:grpSpPr>
        <a:xfrm>
          <a:off x="0" y="0"/>
          <a:ext cx="0" cy="0"/>
          <a:chOff x="0" y="0"/>
          <a:chExt cx="0" cy="0"/>
        </a:xfrm>
      </p:grpSpPr>
      <p:sp>
        <p:nvSpPr>
          <p:cNvPr id="26" name="Google Shape;26;p47"/>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0086C6"/>
              </a:buClr>
              <a:buSzPts val="1500"/>
              <a:buChar char="▸"/>
              <a:defRPr>
                <a:solidFill>
                  <a:srgbClr val="FFFFFF"/>
                </a:solidFill>
              </a:defRPr>
            </a:lvl1pPr>
          </a:lstStyle>
          <a:p/>
        </p:txBody>
      </p:sp>
      <p:pic>
        <p:nvPicPr>
          <p:cNvPr id="27" name="Google Shape;27;p4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28" name="Google Shape;28;p47"/>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29" name="Google Shape;29;p47"/>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30" name="Google Shape;30;p47"/>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40"/>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33" name="Google Shape;33;p40"/>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4" name="Google Shape;34;p40"/>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5" name="Google Shape;35;p40"/>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0"/>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 name="Google Shape;37;p4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41"/>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40" name="Google Shape;40;p4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1" name="Google Shape;41;p41"/>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42" name="Google Shape;42;p4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43" name="Shape 43"/>
        <p:cNvGrpSpPr/>
        <p:nvPr/>
      </p:nvGrpSpPr>
      <p:grpSpPr>
        <a:xfrm>
          <a:off x="0" y="0"/>
          <a:ext cx="0" cy="0"/>
          <a:chOff x="0" y="0"/>
          <a:chExt cx="0" cy="0"/>
        </a:xfrm>
      </p:grpSpPr>
      <p:sp>
        <p:nvSpPr>
          <p:cNvPr id="44" name="Google Shape;44;p42"/>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2"/>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42"/>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42"/>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4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9" name="Shape 49"/>
        <p:cNvGrpSpPr/>
        <p:nvPr/>
      </p:nvGrpSpPr>
      <p:grpSpPr>
        <a:xfrm>
          <a:off x="0" y="0"/>
          <a:ext cx="0" cy="0"/>
          <a:chOff x="0" y="0"/>
          <a:chExt cx="0" cy="0"/>
        </a:xfrm>
      </p:grpSpPr>
      <p:sp>
        <p:nvSpPr>
          <p:cNvPr id="50" name="Google Shape;50;p43"/>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43"/>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2" name="Google Shape;52;p43"/>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3" name="Google Shape;53;p43"/>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4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55" name="Shape 55"/>
        <p:cNvGrpSpPr/>
        <p:nvPr/>
      </p:nvGrpSpPr>
      <p:grpSpPr>
        <a:xfrm>
          <a:off x="0" y="0"/>
          <a:ext cx="0" cy="0"/>
          <a:chOff x="0" y="0"/>
          <a:chExt cx="0" cy="0"/>
        </a:xfrm>
      </p:grpSpPr>
      <p:sp>
        <p:nvSpPr>
          <p:cNvPr id="56" name="Google Shape;56;p44"/>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4"/>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8" name="Google Shape;58;p4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9" name="Google Shape;59;p4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 name="Google Shape;60;p4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36"/>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Sealed in Fire</a:t>
            </a:r>
            <a:endParaRPr/>
          </a:p>
        </p:txBody>
      </p:sp>
      <p:pic>
        <p:nvPicPr>
          <p:cNvPr id="79" name="Google Shape;79;p1"/>
          <p:cNvPicPr preferRelativeResize="0"/>
          <p:nvPr/>
        </p:nvPicPr>
        <p:blipFill rotWithShape="1">
          <a:blip r:embed="rId3">
            <a:alphaModFix/>
          </a:blip>
          <a:srcRect b="29056" l="7556" r="2909" t="4771"/>
          <a:stretch/>
        </p:blipFill>
        <p:spPr>
          <a:xfrm>
            <a:off x="3424875" y="1645025"/>
            <a:ext cx="2796900" cy="27186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6"/>
          <p:cNvSpPr txBox="1"/>
          <p:nvPr>
            <p:ph type="ctrTitle"/>
          </p:nvPr>
        </p:nvSpPr>
        <p:spPr>
          <a:xfrm>
            <a:off x="3272275" y="1551050"/>
            <a:ext cx="5796000" cy="1664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3600"/>
              <a:t>The Effects of the Sacrament of Confirmation</a:t>
            </a:r>
            <a:endParaRPr sz="3600"/>
          </a:p>
        </p:txBody>
      </p:sp>
      <p:sp>
        <p:nvSpPr>
          <p:cNvPr id="85" name="Google Shape;85;p26"/>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Lesson Five</a:t>
            </a:r>
            <a:endParaRPr/>
          </a:p>
        </p:txBody>
      </p:sp>
      <p:pic>
        <p:nvPicPr>
          <p:cNvPr id="86" name="Google Shape;86;p26"/>
          <p:cNvPicPr preferRelativeResize="0"/>
          <p:nvPr/>
        </p:nvPicPr>
        <p:blipFill rotWithShape="1">
          <a:blip r:embed="rId3">
            <a:alphaModFix/>
          </a:blip>
          <a:srcRect b="13032" l="0" r="0" t="13034"/>
          <a:stretch/>
        </p:blipFill>
        <p:spPr>
          <a:xfrm>
            <a:off x="321250" y="1683475"/>
            <a:ext cx="2715300" cy="2639400"/>
          </a:xfrm>
          <a:prstGeom prst="ellipse">
            <a:avLst/>
          </a:prstGeom>
          <a:noFill/>
          <a:ln cap="flat" cmpd="sng" w="76200">
            <a:solidFill>
              <a:srgbClr val="E7E2D5"/>
            </a:solidFill>
            <a:prstDash val="solid"/>
            <a:round/>
            <a:headEnd len="sm" w="sm" type="none"/>
            <a:tailEnd len="sm" w="sm" type="none"/>
          </a:ln>
        </p:spPr>
      </p:pic>
      <p:pic>
        <p:nvPicPr>
          <p:cNvPr id="87" name="Google Shape;87;p26"/>
          <p:cNvPicPr preferRelativeResize="0"/>
          <p:nvPr/>
        </p:nvPicPr>
        <p:blipFill rotWithShape="1">
          <a:blip r:embed="rId4">
            <a:alphaModFix/>
          </a:blip>
          <a:srcRect b="29330" l="5740" r="2244" t="2665"/>
          <a:stretch/>
        </p:blipFill>
        <p:spPr>
          <a:xfrm>
            <a:off x="321250" y="1683475"/>
            <a:ext cx="2715300" cy="26394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80cd4bdc6a_0_22"/>
          <p:cNvSpPr txBox="1"/>
          <p:nvPr>
            <p:ph type="title"/>
          </p:nvPr>
        </p:nvSpPr>
        <p:spPr>
          <a:xfrm>
            <a:off x="727650" y="43100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a:t>Ephesians 6:11-17</a:t>
            </a:r>
            <a:endParaRPr/>
          </a:p>
        </p:txBody>
      </p:sp>
      <p:sp>
        <p:nvSpPr>
          <p:cNvPr id="93" name="Google Shape;93;g80cd4bdc6a_0_22"/>
          <p:cNvSpPr txBox="1"/>
          <p:nvPr>
            <p:ph idx="1" type="body"/>
          </p:nvPr>
        </p:nvSpPr>
        <p:spPr>
          <a:xfrm>
            <a:off x="364385" y="966200"/>
            <a:ext cx="8401500" cy="245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500"/>
              <a:buNone/>
            </a:pPr>
            <a:r>
              <a:rPr lang="en" sz="2000">
                <a:solidFill>
                  <a:srgbClr val="434343"/>
                </a:solidFill>
                <a:highlight>
                  <a:srgbClr val="FFFFFF"/>
                </a:highlight>
              </a:rPr>
              <a:t>“Put on the armor of God so that you may be able to stand firm against the tactics of the devil. For our struggle is not with flesh and blood but with the principalities, with the powers, with the world rulers of this present darkness, with the evil spirits in the heavens. Therefore, put on the armor of God ... stand fast with your loins girded in truth, clothed with righteousness as a breastplate, and your feet shod in readiness for the gospel of peace. In all circumstances, hold faith as a shield, to quench all [the] flaming arrows of the evil one. And take the helmet of salvation and the sword of the Spirit, which is the word of God.”</a:t>
            </a:r>
            <a:endParaRPr sz="2000">
              <a:solidFill>
                <a:srgbClr val="434343"/>
              </a:solidFill>
              <a:highlight>
                <a:srgbClr val="FFFFFF"/>
              </a:highlight>
            </a:endParaRPr>
          </a:p>
          <a:p>
            <a:pPr indent="0" lvl="0" marL="0" rtl="0" algn="ctr">
              <a:lnSpc>
                <a:spcPct val="115000"/>
              </a:lnSpc>
              <a:spcBef>
                <a:spcPts val="1600"/>
              </a:spcBef>
              <a:spcAft>
                <a:spcPts val="1600"/>
              </a:spcAft>
              <a:buSzPts val="1500"/>
              <a:buNone/>
            </a:pPr>
            <a:r>
              <a:t/>
            </a:r>
            <a:endParaRPr sz="2500">
              <a:solidFill>
                <a:srgbClr val="434343"/>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8"/>
          <p:cNvSpPr txBox="1"/>
          <p:nvPr>
            <p:ph type="title"/>
          </p:nvPr>
        </p:nvSpPr>
        <p:spPr>
          <a:xfrm>
            <a:off x="727650" y="43100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2600"/>
              <a:buNone/>
            </a:pPr>
            <a:r>
              <a:rPr lang="en">
                <a:solidFill>
                  <a:srgbClr val="434343"/>
                </a:solidFill>
                <a:highlight>
                  <a:schemeClr val="lt1"/>
                </a:highlight>
              </a:rPr>
              <a:t>CCC 1297</a:t>
            </a:r>
            <a:endParaRPr/>
          </a:p>
        </p:txBody>
      </p:sp>
      <p:sp>
        <p:nvSpPr>
          <p:cNvPr id="99" name="Google Shape;99;p28"/>
          <p:cNvSpPr txBox="1"/>
          <p:nvPr>
            <p:ph idx="1" type="body"/>
          </p:nvPr>
        </p:nvSpPr>
        <p:spPr>
          <a:xfrm>
            <a:off x="268132" y="966200"/>
            <a:ext cx="8587110" cy="245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500"/>
              <a:buNone/>
            </a:pPr>
            <a:r>
              <a:rPr lang="en" sz="2400">
                <a:solidFill>
                  <a:srgbClr val="434343"/>
                </a:solidFill>
                <a:highlight>
                  <a:srgbClr val="FFFFFF"/>
                </a:highlight>
              </a:rPr>
              <a:t>“[Father ... send your Holy Spirit] on us and on this oil which is before us and consecrate it, so that it may be for all who are anointed and marked with it holy myron, priestly myron, royal myron, anointing with gladness, clothing with light, a cloak of salvation, a spiritual gift, the sanctification of souls and bodies, imperishable happiness, the indelible seal, a buckler of faith, and a fearsome helmet against all the works of the adversary”.</a:t>
            </a:r>
            <a:endParaRPr sz="2400">
              <a:solidFill>
                <a:srgbClr val="434343"/>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9"/>
          <p:cNvSpPr txBox="1"/>
          <p:nvPr>
            <p:ph type="title"/>
          </p:nvPr>
        </p:nvSpPr>
        <p:spPr>
          <a:xfrm>
            <a:off x="727650" y="43100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600"/>
              <a:buNone/>
            </a:pPr>
            <a:r>
              <a:rPr lang="en">
                <a:solidFill>
                  <a:srgbClr val="434343"/>
                </a:solidFill>
                <a:highlight>
                  <a:schemeClr val="lt1"/>
                </a:highlight>
              </a:rPr>
              <a:t>Prayer of the bishop during the celebration of Confirmation</a:t>
            </a:r>
            <a:endParaRPr>
              <a:solidFill>
                <a:srgbClr val="434343"/>
              </a:solidFill>
              <a:highlight>
                <a:schemeClr val="lt1"/>
              </a:highlight>
            </a:endParaRPr>
          </a:p>
          <a:p>
            <a:pPr indent="0" lvl="0" marL="0" rtl="0" algn="ctr">
              <a:lnSpc>
                <a:spcPct val="115000"/>
              </a:lnSpc>
              <a:spcBef>
                <a:spcPts val="1600"/>
              </a:spcBef>
              <a:spcAft>
                <a:spcPts val="1600"/>
              </a:spcAft>
              <a:buSzPts val="2600"/>
              <a:buNone/>
            </a:pPr>
            <a:r>
              <a:t/>
            </a:r>
            <a:endParaRPr>
              <a:solidFill>
                <a:srgbClr val="434343"/>
              </a:solidFill>
              <a:highlight>
                <a:schemeClr val="lt1"/>
              </a:highlight>
            </a:endParaRPr>
          </a:p>
        </p:txBody>
      </p:sp>
      <p:sp>
        <p:nvSpPr>
          <p:cNvPr id="105" name="Google Shape;105;p29"/>
          <p:cNvSpPr txBox="1"/>
          <p:nvPr>
            <p:ph idx="1" type="body"/>
          </p:nvPr>
        </p:nvSpPr>
        <p:spPr>
          <a:xfrm>
            <a:off x="727650" y="1400550"/>
            <a:ext cx="7688700" cy="245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500"/>
              <a:buNone/>
            </a:pPr>
            <a:r>
              <a:rPr lang="en" sz="2300">
                <a:solidFill>
                  <a:srgbClr val="434343"/>
                </a:solidFill>
                <a:highlight>
                  <a:srgbClr val="FFFFFF"/>
                </a:highlight>
              </a:rPr>
              <a:t>Almighty God, Father of our Lord Jesus Christ, who brought these your servants to new birth by water and the Holy Spirit, freeing them from sin: send upon them, O Lord, the Holy Spirit, the Paraclete; give them the spirit of wisdom and understanding, the spirit of counsel and fortitude, the spirit of knowledge and piety; fill them with the spirit of the fear of the Lord. Through Christ our Lord.</a:t>
            </a:r>
            <a:endParaRPr sz="2300">
              <a:solidFill>
                <a:srgbClr val="434343"/>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Mike Gutzwiller</dc:creator>
</cp:coreProperties>
</file>