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rim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gHyEwoThsRfyJ+rSzo4nFJuewk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mo-bold.fntdata"/><Relationship Id="rId12" Type="http://schemas.openxmlformats.org/officeDocument/2006/relationships/font" Target="fonts/Arim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boldItalic.fntdata"/><Relationship Id="rId14" Type="http://schemas.openxmlformats.org/officeDocument/2006/relationships/font" Target="fonts/Arimo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ef118f54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13ef118f5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ef118f548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3ef118f54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2c22f7500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142c22f750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2c22f7500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142c22f750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bg>
      <p:bgPr>
        <a:solidFill>
          <a:srgbClr val="96218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0986" y="4631594"/>
            <a:ext cx="1032734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13"/>
          <p:cNvCxnSpPr/>
          <p:nvPr/>
        </p:nvCxnSpPr>
        <p:spPr>
          <a:xfrm>
            <a:off x="0" y="2241700"/>
            <a:ext cx="7848900" cy="0"/>
          </a:xfrm>
          <a:prstGeom prst="straightConnector1">
            <a:avLst/>
          </a:prstGeom>
          <a:noFill/>
          <a:ln cap="flat" cmpd="sng" w="28575">
            <a:solidFill>
              <a:srgbClr val="CC80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▸"/>
              <a:defRPr>
                <a:solidFill>
                  <a:srgbClr val="FAF9F5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9pPr>
          </a:lstStyle>
          <a:p/>
        </p:txBody>
      </p:sp>
      <p:sp>
        <p:nvSpPr>
          <p:cNvPr id="15" name="Google Shape;15;p13"/>
          <p:cNvSpPr/>
          <p:nvPr/>
        </p:nvSpPr>
        <p:spPr>
          <a:xfrm>
            <a:off x="5121123" y="1190782"/>
            <a:ext cx="2651760" cy="265176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890" l="-1721" r="-1721" t="-891"/>
            </a:stretch>
          </a:blipFill>
          <a:ln cap="flat" cmpd="sng" w="76200">
            <a:solidFill>
              <a:srgbClr val="E1DC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points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6617700" y="1168025"/>
            <a:ext cx="2215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DCF9"/>
              </a:buClr>
              <a:buSzPts val="1500"/>
              <a:buChar char="▸"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78" name="Google Shape;7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2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2"/>
          <p:cNvSpPr txBox="1"/>
          <p:nvPr>
            <p:ph type="title"/>
          </p:nvPr>
        </p:nvSpPr>
        <p:spPr>
          <a:xfrm>
            <a:off x="296200" y="480450"/>
            <a:ext cx="8536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22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DDC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62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2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CC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600"/>
              <a:buNone/>
              <a:defRPr sz="2600">
                <a:solidFill>
                  <a:srgbClr val="96218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87" name="Google Shape;87;p23"/>
          <p:cNvSpPr txBox="1"/>
          <p:nvPr>
            <p:ph idx="1" type="subTitle"/>
          </p:nvPr>
        </p:nvSpPr>
        <p:spPr>
          <a:xfrm>
            <a:off x="724950" y="26281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8" name="Google Shape;88;p23"/>
          <p:cNvSpPr txBox="1"/>
          <p:nvPr>
            <p:ph idx="2" type="body"/>
          </p:nvPr>
        </p:nvSpPr>
        <p:spPr>
          <a:xfrm>
            <a:off x="5174225" y="556650"/>
            <a:ext cx="3374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89" name="Google Shape;89;p23"/>
          <p:cNvCxnSpPr/>
          <p:nvPr/>
        </p:nvCxnSpPr>
        <p:spPr>
          <a:xfrm>
            <a:off x="841500" y="2394100"/>
            <a:ext cx="3858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ctrTitle"/>
          </p:nvPr>
        </p:nvSpPr>
        <p:spPr>
          <a:xfrm>
            <a:off x="3400750" y="1551050"/>
            <a:ext cx="48186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4200"/>
              <a:buNone/>
              <a:defRPr sz="4200">
                <a:solidFill>
                  <a:srgbClr val="96218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" name="Google Shape;19;p14"/>
          <p:cNvSpPr/>
          <p:nvPr/>
        </p:nvSpPr>
        <p:spPr>
          <a:xfrm>
            <a:off x="-7619" y="5540"/>
            <a:ext cx="9144000" cy="1145079"/>
          </a:xfrm>
          <a:prstGeom prst="rect">
            <a:avLst/>
          </a:prstGeom>
          <a:solidFill>
            <a:srgbClr val="962183"/>
          </a:solidFill>
          <a:ln>
            <a:noFill/>
          </a:ln>
          <a:effectLst>
            <a:outerShdw blurRad="92889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32872" y="168532"/>
            <a:ext cx="207825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14"/>
          <p:cNvCxnSpPr/>
          <p:nvPr/>
        </p:nvCxnSpPr>
        <p:spPr>
          <a:xfrm flipH="1" rot="10800000">
            <a:off x="-7619" y="1029155"/>
            <a:ext cx="9144000" cy="25735"/>
          </a:xfrm>
          <a:prstGeom prst="straightConnector1">
            <a:avLst/>
          </a:prstGeom>
          <a:noFill/>
          <a:ln cap="flat" cmpd="sng" w="47625">
            <a:solidFill>
              <a:srgbClr val="CC80B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5140" y="800547"/>
            <a:ext cx="508686" cy="50868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4"/>
          <p:cNvSpPr/>
          <p:nvPr/>
        </p:nvSpPr>
        <p:spPr>
          <a:xfrm>
            <a:off x="525371" y="1677051"/>
            <a:ext cx="2651760" cy="265176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890" l="-1721" r="-1721" t="-891"/>
            </a:stretch>
          </a:blipFill>
          <a:ln cap="flat" cmpd="sng" w="76200">
            <a:solidFill>
              <a:srgbClr val="E1DC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62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8" name="Google Shape;28;p15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CC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729325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4643602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16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62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6"/>
          <p:cNvSpPr/>
          <p:nvPr/>
        </p:nvSpPr>
        <p:spPr>
          <a:xfrm>
            <a:off x="71602" y="83400"/>
            <a:ext cx="9144000" cy="45300"/>
          </a:xfrm>
          <a:prstGeom prst="rect">
            <a:avLst/>
          </a:prstGeom>
          <a:solidFill>
            <a:srgbClr val="CC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7213" y="4672709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righ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7"/>
          <p:cNvSpPr txBox="1"/>
          <p:nvPr>
            <p:ph type="title"/>
          </p:nvPr>
        </p:nvSpPr>
        <p:spPr>
          <a:xfrm>
            <a:off x="727650" y="632850"/>
            <a:ext cx="415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729450" y="1393075"/>
            <a:ext cx="4153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" name="Google Shape;41;p17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62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CC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18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8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62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8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CC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">
  <p:cSld name="ONE_COLUMN_TEXT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9"/>
          <p:cNvSpPr txBox="1"/>
          <p:nvPr>
            <p:ph type="title"/>
          </p:nvPr>
        </p:nvSpPr>
        <p:spPr>
          <a:xfrm>
            <a:off x="4557150" y="632850"/>
            <a:ext cx="409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1" type="body"/>
          </p:nvPr>
        </p:nvSpPr>
        <p:spPr>
          <a:xfrm>
            <a:off x="4557150" y="1393075"/>
            <a:ext cx="4093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6" name="Google Shape;56;p19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9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62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CC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 1">
  <p:cSld name="ONE_COLUMN_TEXT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4336575" y="1393075"/>
            <a:ext cx="4313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20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0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62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0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CC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2156900" y="864300"/>
            <a:ext cx="55938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0" name="Google Shape;7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1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1"/>
          <p:cNvSpPr txBox="1"/>
          <p:nvPr/>
        </p:nvSpPr>
        <p:spPr>
          <a:xfrm>
            <a:off x="486050" y="122021"/>
            <a:ext cx="1559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1" i="0" lang="en" sz="25000" u="none" cap="none" strike="noStrike">
                <a:solidFill>
                  <a:srgbClr val="962183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b="1" i="0" sz="25000" u="none" cap="none" strike="noStrike">
              <a:solidFill>
                <a:srgbClr val="96218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Google Shape;73;p21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DDC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62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CC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12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6218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title"/>
          </p:nvPr>
        </p:nvSpPr>
        <p:spPr>
          <a:xfrm>
            <a:off x="729450" y="479950"/>
            <a:ext cx="44517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Jesus is Our Savior</a:t>
            </a:r>
            <a:endParaRPr/>
          </a:p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800"/>
              <a:t>Grade 2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800"/>
              <a:t>Unit 3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ctrTitle"/>
          </p:nvPr>
        </p:nvSpPr>
        <p:spPr>
          <a:xfrm>
            <a:off x="3400750" y="1551050"/>
            <a:ext cx="54729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Heaven, Hell, and Purgatory</a:t>
            </a:r>
            <a:endParaRPr/>
          </a:p>
        </p:txBody>
      </p:sp>
      <p:sp>
        <p:nvSpPr>
          <p:cNvPr id="102" name="Google Shape;102;p2"/>
          <p:cNvSpPr txBox="1"/>
          <p:nvPr>
            <p:ph idx="4294967295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None/>
            </a:pPr>
            <a:r>
              <a:rPr b="0" i="0" lang="en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rPr>
              <a:t>Unit 3, Lesson </a:t>
            </a:r>
            <a:r>
              <a:rPr lang="en"/>
              <a:t>22</a:t>
            </a:r>
            <a:endParaRPr b="0" i="0" sz="1500" u="none" cap="none" strike="noStrike">
              <a:solidFill>
                <a:srgbClr val="4A4A4A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ef118f548_0_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/>
              <a:t>1 Corinthians 2:9</a:t>
            </a:r>
            <a:endParaRPr sz="3000"/>
          </a:p>
        </p:txBody>
      </p:sp>
      <p:sp>
        <p:nvSpPr>
          <p:cNvPr id="108" name="Google Shape;108;g13ef118f548_0_0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As it is written: “What eye has not seen, and ear has not heard, and what has not entered the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human heart, what God has prepared for those who love him.”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ef118f548_0_9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/>
              <a:t>2 Thessalonians 1:6, 8–9</a:t>
            </a:r>
            <a:endParaRPr sz="3000"/>
          </a:p>
        </p:txBody>
      </p:sp>
      <p:sp>
        <p:nvSpPr>
          <p:cNvPr id="114" name="Google Shape;114;g13ef118f548_0_91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For it is surely just on God’s part to repay with afflictions those who are afflicting you ... inflicting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punishment on those who do not acknowledge God and on those who do not obey the gospel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of our Lord Jesus. These will pay the penalty of eternal ruin, separated from the presence of the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Lord and from the glory of his power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2c22f7500_0_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/>
              <a:t>Prayer to </a:t>
            </a:r>
            <a:r>
              <a:rPr lang="en" sz="3000"/>
              <a:t>the</a:t>
            </a:r>
            <a:r>
              <a:rPr lang="en" sz="3000"/>
              <a:t> Lord</a:t>
            </a:r>
            <a:endParaRPr sz="3000"/>
          </a:p>
        </p:txBody>
      </p:sp>
      <p:sp>
        <p:nvSpPr>
          <p:cNvPr id="120" name="Google Shape;120;g142c22f7500_0_4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Eternal Father, we pray for all the holy souls in Purgatory, and for all sinners everywhere. Have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mercy on us all. Amen.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2c22f7500_0_10"/>
          <p:cNvSpPr txBox="1"/>
          <p:nvPr>
            <p:ph idx="1" type="body"/>
          </p:nvPr>
        </p:nvSpPr>
        <p:spPr>
          <a:xfrm>
            <a:off x="729450" y="1393075"/>
            <a:ext cx="3436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The Rich Man in Hell and the Poor</a:t>
            </a:r>
            <a:endParaRPr b="1"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Lazarus in Abraham’s Lap </a:t>
            </a:r>
            <a:endParaRPr b="1" sz="2700"/>
          </a:p>
        </p:txBody>
      </p:sp>
      <p:pic>
        <p:nvPicPr>
          <p:cNvPr id="126" name="Google Shape;126;g142c22f7500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5375" y="250975"/>
            <a:ext cx="3263625" cy="43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irit of Truth">
  <a:themeElements>
    <a:clrScheme name="Second Edition Grade K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