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50">
                <a:solidFill>
                  <a:srgbClr val="222222"/>
                </a:solidFill>
                <a:highlight>
                  <a:schemeClr val="lt1"/>
                </a:highlight>
              </a:rPr>
              <a:t>This PowerPoint contains all text and images recommended to be projected and/or read aloud in this unit.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4200"/>
              <a:buNone/>
              <a:defRPr sz="4200">
                <a:solidFill>
                  <a:srgbClr val="307863"/>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2600"/>
              <a:buNone/>
              <a:defRPr sz="2600">
                <a:solidFill>
                  <a:srgbClr val="307863"/>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7B090"/>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307863"/>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7B090"/>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3" name="Google Shape;23;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25" name="Shape 25"/>
        <p:cNvGrpSpPr/>
        <p:nvPr/>
      </p:nvGrpSpPr>
      <p:grpSpPr>
        <a:xfrm>
          <a:off x="0" y="0"/>
          <a:ext cx="0" cy="0"/>
          <a:chOff x="0" y="0"/>
          <a:chExt cx="0" cy="0"/>
        </a:xfrm>
      </p:grpSpPr>
      <p:sp>
        <p:nvSpPr>
          <p:cNvPr id="26" name="Google Shape;26;p5"/>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5"/>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9" name="Google Shape;29;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33" name="Google Shape;33;p6"/>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4" name="Google Shape;34;p6"/>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35" name="Google Shape;35;p6"/>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 name="Google Shape;37;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 name="Shape 38"/>
        <p:cNvGrpSpPr/>
        <p:nvPr/>
      </p:nvGrpSpPr>
      <p:grpSpPr>
        <a:xfrm>
          <a:off x="0" y="0"/>
          <a:ext cx="0" cy="0"/>
          <a:chOff x="0" y="0"/>
          <a:chExt cx="0" cy="0"/>
        </a:xfrm>
      </p:grpSpPr>
      <p:sp>
        <p:nvSpPr>
          <p:cNvPr id="39" name="Google Shape;39;p7"/>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2" name="Google Shape;52;p9"/>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7B090"/>
                </a:solidFill>
                <a:latin typeface="Arimo"/>
                <a:ea typeface="Arimo"/>
                <a:cs typeface="Arimo"/>
                <a:sym typeface="Arimo"/>
              </a:rPr>
              <a:t>“</a:t>
            </a:r>
            <a:endParaRPr b="1" i="0" sz="25000" u="none" cap="none" strike="noStrike">
              <a:solidFill>
                <a:srgbClr val="47B090"/>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FAF9F5"/>
                </a:solidFill>
              </a:rPr>
              <a:t>Lesson 4: The Sacrament of Holy Eucharist</a:t>
            </a:r>
            <a:endParaRPr/>
          </a:p>
        </p:txBody>
      </p:sp>
      <p:pic>
        <p:nvPicPr>
          <p:cNvPr id="79" name="Google Shape;79;p13"/>
          <p:cNvPicPr preferRelativeResize="0"/>
          <p:nvPr/>
        </p:nvPicPr>
        <p:blipFill rotWithShape="1">
          <a:blip r:embed="rId3">
            <a:alphaModFix/>
          </a:blip>
          <a:srcRect b="34097" l="0" r="0" t="1793"/>
          <a:stretch/>
        </p:blipFill>
        <p:spPr>
          <a:xfrm>
            <a:off x="3547872" y="2651760"/>
            <a:ext cx="2048400" cy="19935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Gave Us the Eucharist</a:t>
            </a:r>
            <a:endParaRPr/>
          </a:p>
        </p:txBody>
      </p:sp>
      <p:sp>
        <p:nvSpPr>
          <p:cNvPr id="85" name="Google Shape;85;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307863"/>
              </a:buClr>
              <a:buSzPts val="1800"/>
              <a:buFont typeface="Arial"/>
              <a:buChar char="❏"/>
            </a:pPr>
            <a:r>
              <a:rPr lang="en" sz="2000">
                <a:solidFill>
                  <a:srgbClr val="4A4A4A"/>
                </a:solidFill>
              </a:rPr>
              <a:t>Read John 6:48-57.</a:t>
            </a:r>
            <a:endParaRPr sz="2000">
              <a:solidFill>
                <a:srgbClr val="4A4A4A"/>
              </a:solidFill>
            </a:endParaRPr>
          </a:p>
          <a:p>
            <a:pPr indent="-342900" lvl="0" marL="457200" rtl="0" algn="l">
              <a:lnSpc>
                <a:spcPct val="115000"/>
              </a:lnSpc>
              <a:spcBef>
                <a:spcPts val="0"/>
              </a:spcBef>
              <a:spcAft>
                <a:spcPts val="0"/>
              </a:spcAft>
              <a:buClr>
                <a:srgbClr val="307863"/>
              </a:buClr>
              <a:buSzPts val="1800"/>
              <a:buFont typeface="Arimo"/>
              <a:buChar char="❏"/>
            </a:pPr>
            <a:r>
              <a:rPr lang="en" sz="2000">
                <a:solidFill>
                  <a:srgbClr val="4A4A4A"/>
                </a:solidFill>
              </a:rPr>
              <a:t>We understand Jesus to be teaching  in this passage about the Eucharist, Jesus’ Body and Blood. </a:t>
            </a:r>
            <a:endParaRPr sz="2000">
              <a:solidFill>
                <a:srgbClr val="4A4A4A"/>
              </a:solidFill>
            </a:endParaRPr>
          </a:p>
          <a:p>
            <a:pPr indent="-342900" lvl="0" marL="457200" rtl="0" algn="l">
              <a:lnSpc>
                <a:spcPct val="115000"/>
              </a:lnSpc>
              <a:spcBef>
                <a:spcPts val="0"/>
              </a:spcBef>
              <a:spcAft>
                <a:spcPts val="0"/>
              </a:spcAft>
              <a:buClr>
                <a:srgbClr val="307863"/>
              </a:buClr>
              <a:buSzPts val="1800"/>
              <a:buFont typeface="Arimo"/>
              <a:buChar char="❏"/>
            </a:pPr>
            <a:r>
              <a:rPr lang="en" sz="2000">
                <a:solidFill>
                  <a:srgbClr val="4A4A4A"/>
                </a:solidFill>
              </a:rPr>
              <a:t>Read Matthew 26:26-29.</a:t>
            </a:r>
            <a:endParaRPr sz="2000">
              <a:solidFill>
                <a:srgbClr val="4A4A4A"/>
              </a:solidFill>
            </a:endParaRPr>
          </a:p>
          <a:p>
            <a:pPr indent="-342900" lvl="0" marL="457200" rtl="0" algn="l">
              <a:lnSpc>
                <a:spcPct val="115000"/>
              </a:lnSpc>
              <a:spcBef>
                <a:spcPts val="0"/>
              </a:spcBef>
              <a:spcAft>
                <a:spcPts val="0"/>
              </a:spcAft>
              <a:buClr>
                <a:srgbClr val="307863"/>
              </a:buClr>
              <a:buSzPts val="1800"/>
              <a:buFont typeface="Arimo"/>
              <a:buChar char="❏"/>
            </a:pPr>
            <a:r>
              <a:rPr lang="en" sz="2000">
                <a:solidFill>
                  <a:srgbClr val="4A4A4A"/>
                </a:solidFill>
              </a:rPr>
              <a:t>At the Last Supper, Jesus transformed the bread and wine into His Body and Blood and gave it to His Apostles to eat and drink. Jesus’ teaching in John was fulfilled at the Last Supper, when He made a New Covenant for the forgiveness of sins. </a:t>
            </a:r>
            <a:endParaRPr sz="20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Source and Summit of Our Faith</a:t>
            </a:r>
            <a:endParaRPr/>
          </a:p>
        </p:txBody>
      </p:sp>
      <p:sp>
        <p:nvSpPr>
          <p:cNvPr id="91" name="Google Shape;91;p15"/>
          <p:cNvSpPr txBox="1"/>
          <p:nvPr>
            <p:ph idx="1" type="body"/>
          </p:nvPr>
        </p:nvSpPr>
        <p:spPr>
          <a:xfrm>
            <a:off x="729450" y="1269250"/>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The </a:t>
            </a:r>
            <a:r>
              <a:rPr i="1" lang="en" sz="1800">
                <a:solidFill>
                  <a:srgbClr val="4A4A4A"/>
                </a:solidFill>
              </a:rPr>
              <a:t>Catechism of the Catholic Church </a:t>
            </a:r>
            <a:r>
              <a:rPr lang="en" sz="1800">
                <a:solidFill>
                  <a:srgbClr val="4A4A4A"/>
                </a:solidFill>
              </a:rPr>
              <a:t>describes the Eucharist as “the source and summit of the Christian life” (CCC 1324). </a:t>
            </a:r>
            <a:endParaRPr sz="18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The source of something is where it begins. Think of the source of a river, where the water begins to flow. </a:t>
            </a:r>
            <a:endParaRPr sz="18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The summit of something is its highest point. Think of the summit of a mountain, the very top peak. </a:t>
            </a:r>
            <a:endParaRPr sz="18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The Eucharist is the source and summit of our faith. That means that our Christian faith begins with the Eucharist or flows out of it, and the Eucharist is the greatest expression of our faith. In other words, the whole of the Christian life begins with the Eucharist and is directed toward the Eucharist. </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Revealed in the Eucharist</a:t>
            </a:r>
            <a:endParaRPr/>
          </a:p>
        </p:txBody>
      </p:sp>
      <p:sp>
        <p:nvSpPr>
          <p:cNvPr id="97" name="Google Shape;97;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Read Luke 24:30-31.</a:t>
            </a:r>
            <a:endParaRPr sz="18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1800">
                <a:solidFill>
                  <a:srgbClr val="4A4A4A"/>
                </a:solidFill>
              </a:rPr>
              <a:t>This passage from Luke’s Gospel comes from a story called the Road to Emmaus. This story takes place on Easter Sunday after Jesus has risen from the dead. Two of Jesus’ disciples are walking to a town outside of Jerusalem called Emmaus. Along the way, they meet a stranger and have a conversation with him about Jesus’ suffering and death three days before. The stranger then begins to teach the disciples about everything in the Scriptures that speaks of Jesus. When they reach their destination, the two disciples and the stranger gather together to break bread. </a:t>
            </a:r>
            <a:endParaRPr sz="1800">
              <a:solidFill>
                <a:srgbClr val="4A4A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Revealed in the Eucharist</a:t>
            </a:r>
            <a:endParaRPr/>
          </a:p>
        </p:txBody>
      </p:sp>
      <p:sp>
        <p:nvSpPr>
          <p:cNvPr id="103" name="Google Shape;103;p17"/>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307863"/>
              </a:buClr>
              <a:buSzPts val="1800"/>
              <a:buFont typeface="Arial"/>
              <a:buChar char="❏"/>
            </a:pPr>
            <a:r>
              <a:rPr lang="en" sz="2000">
                <a:solidFill>
                  <a:srgbClr val="4A4A4A"/>
                </a:solidFill>
              </a:rPr>
              <a:t>One of the many titles for the Eucharist is the Breaking of the Bread. </a:t>
            </a:r>
            <a:endParaRPr sz="20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2000">
                <a:solidFill>
                  <a:srgbClr val="4A4A4A"/>
                </a:solidFill>
              </a:rPr>
              <a:t>Just as with the disciples in this story, Jesus is revealed to us in the Breaking of the Bread, the Eucharist. When we participate in the Eucharist at every Mass, Jesus is made known to us. </a:t>
            </a:r>
            <a:endParaRPr sz="2000">
              <a:solidFill>
                <a:srgbClr val="4A4A4A"/>
              </a:solidFill>
            </a:endParaRPr>
          </a:p>
          <a:p>
            <a:pPr indent="-342900" lvl="0" marL="457200" rtl="0" algn="l">
              <a:lnSpc>
                <a:spcPct val="115000"/>
              </a:lnSpc>
              <a:spcBef>
                <a:spcPts val="0"/>
              </a:spcBef>
              <a:spcAft>
                <a:spcPts val="0"/>
              </a:spcAft>
              <a:buClr>
                <a:srgbClr val="307863"/>
              </a:buClr>
              <a:buSzPts val="1800"/>
              <a:buFont typeface="Arial"/>
              <a:buChar char="❏"/>
            </a:pPr>
            <a:r>
              <a:rPr lang="en" sz="2000">
                <a:solidFill>
                  <a:srgbClr val="4A4A4A"/>
                </a:solidFill>
              </a:rPr>
              <a:t>He is literally there with us, Body and Blood, Soul and Divinity. </a:t>
            </a:r>
            <a:endParaRPr sz="20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