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Arim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Arimo-boldItalic.fntdata"/><Relationship Id="rId10" Type="http://schemas.openxmlformats.org/officeDocument/2006/relationships/font" Target="fonts/Arimo-italic.fntdata"/><Relationship Id="rId9"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im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4200"/>
              <a:buNone/>
              <a:defRPr sz="4200">
                <a:solidFill>
                  <a:srgbClr val="007DA1"/>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2600"/>
              <a:buNone/>
              <a:defRPr sz="2600">
                <a:solidFill>
                  <a:srgbClr val="007DA1"/>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3B3CF"/>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7DA1"/>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3B3CF"/>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3B3CF"/>
                </a:solidFill>
                <a:latin typeface="Arimo"/>
                <a:ea typeface="Arimo"/>
                <a:cs typeface="Arimo"/>
                <a:sym typeface="Arimo"/>
              </a:rPr>
              <a:t>“</a:t>
            </a:r>
            <a:endParaRPr b="1" i="0" sz="25000" u="none" cap="none" strike="noStrike">
              <a:solidFill>
                <a:srgbClr val="43B3CF"/>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8: Conscience and Responsibility</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0" l="9988" r="-135" t="0"/>
          <a:stretch/>
        </p:blipFill>
        <p:spPr>
          <a:xfrm>
            <a:off x="3581100" y="2633500"/>
            <a:ext cx="1985100" cy="19296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Freedom and Responsibility</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7DA1"/>
              </a:buClr>
              <a:buSzPts val="2000"/>
              <a:buChar char="❏"/>
            </a:pPr>
            <a:r>
              <a:rPr lang="en" sz="2000">
                <a:solidFill>
                  <a:srgbClr val="4A4A4A"/>
                </a:solidFill>
              </a:rPr>
              <a:t>Read Genesis 4:1-7</a:t>
            </a:r>
            <a:endParaRPr sz="2000">
              <a:solidFill>
                <a:srgbClr val="4A4A4A"/>
              </a:solidFill>
            </a:endParaRPr>
          </a:p>
          <a:p>
            <a:pPr indent="-355600" lvl="0" marL="457200" rtl="0" algn="l">
              <a:lnSpc>
                <a:spcPct val="115000"/>
              </a:lnSpc>
              <a:spcBef>
                <a:spcPts val="0"/>
              </a:spcBef>
              <a:spcAft>
                <a:spcPts val="0"/>
              </a:spcAft>
              <a:buClr>
                <a:srgbClr val="007DA1"/>
              </a:buClr>
              <a:buSzPts val="2000"/>
              <a:buChar char="❏"/>
            </a:pPr>
            <a:r>
              <a:rPr lang="en" sz="2000">
                <a:solidFill>
                  <a:srgbClr val="4A4A4A"/>
                </a:solidFill>
              </a:rPr>
              <a:t>Cain, like all of us, has the ability to make good moral choices. God’s advice to Cain shows us how Cain (like all of us) has free will and therefore is responsible for his choices. </a:t>
            </a:r>
            <a:endParaRPr sz="2000">
              <a:solidFill>
                <a:srgbClr val="4A4A4A"/>
              </a:solidFill>
            </a:endParaRPr>
          </a:p>
          <a:p>
            <a:pPr indent="-355600" lvl="0" marL="457200" rtl="0" algn="l">
              <a:lnSpc>
                <a:spcPct val="115000"/>
              </a:lnSpc>
              <a:spcBef>
                <a:spcPts val="0"/>
              </a:spcBef>
              <a:spcAft>
                <a:spcPts val="0"/>
              </a:spcAft>
              <a:buClr>
                <a:srgbClr val="007DA1"/>
              </a:buClr>
              <a:buSzPts val="2000"/>
              <a:buChar char="❏"/>
            </a:pPr>
            <a:r>
              <a:rPr lang="en" sz="2000">
                <a:solidFill>
                  <a:srgbClr val="4A4A4A"/>
                </a:solidFill>
              </a:rPr>
              <a:t>God loves us all and wants us to choose the good freely.</a:t>
            </a:r>
            <a:endParaRPr sz="2000">
              <a:solidFill>
                <a:srgbClr val="4A4A4A"/>
              </a:solidFill>
            </a:endParaRPr>
          </a:p>
          <a:p>
            <a:pPr indent="-355600" lvl="0" marL="457200" rtl="0" algn="l">
              <a:lnSpc>
                <a:spcPct val="115000"/>
              </a:lnSpc>
              <a:spcBef>
                <a:spcPts val="0"/>
              </a:spcBef>
              <a:spcAft>
                <a:spcPts val="0"/>
              </a:spcAft>
              <a:buClr>
                <a:srgbClr val="007DA1"/>
              </a:buClr>
              <a:buSzPts val="2000"/>
              <a:buChar char="❏"/>
            </a:pPr>
            <a:r>
              <a:rPr lang="en" sz="2000">
                <a:solidFill>
                  <a:srgbClr val="4A4A4A"/>
                </a:solidFill>
              </a:rPr>
              <a:t>If you are not free to choose an action, you cannot be responsible for it. On the other hand, if you are free to choose, then your choice is your responsibility. </a:t>
            </a:r>
            <a:endParaRPr sz="2000">
              <a:solidFill>
                <a:srgbClr val="4A4A4A"/>
              </a:solidFill>
            </a:endParaRPr>
          </a:p>
          <a:p>
            <a:pPr indent="-355600" lvl="0" marL="457200" rtl="0" algn="l">
              <a:lnSpc>
                <a:spcPct val="115000"/>
              </a:lnSpc>
              <a:spcBef>
                <a:spcPts val="0"/>
              </a:spcBef>
              <a:spcAft>
                <a:spcPts val="0"/>
              </a:spcAft>
              <a:buClr>
                <a:srgbClr val="007DA1"/>
              </a:buClr>
              <a:buSzPts val="2000"/>
              <a:buFont typeface="Arial"/>
              <a:buChar char="❏"/>
            </a:pPr>
            <a:r>
              <a:rPr lang="en" sz="2000">
                <a:solidFill>
                  <a:srgbClr val="4A4A4A"/>
                </a:solidFill>
              </a:rPr>
              <a:t>Read Genesis 4:8-16</a:t>
            </a:r>
            <a:endParaRPr sz="20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