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Arim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bold.fntdata"/><Relationship Id="rId10" Type="http://schemas.openxmlformats.org/officeDocument/2006/relationships/font" Target="fonts/Arimo-regular.fntdata"/><Relationship Id="rId13" Type="http://schemas.openxmlformats.org/officeDocument/2006/relationships/font" Target="fonts/Arimo-boldItalic.fntdata"/><Relationship Id="rId12" Type="http://schemas.openxmlformats.org/officeDocument/2006/relationships/font" Target="fonts/Arim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00750" y="1551050"/>
            <a:ext cx="48186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A1"/>
              </a:buClr>
              <a:buSzPts val="4200"/>
              <a:buNone/>
              <a:defRPr sz="4200">
                <a:solidFill>
                  <a:srgbClr val="007DA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00862" y="3172900"/>
            <a:ext cx="48186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0739" y="225313"/>
            <a:ext cx="2342523" cy="24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 txBox="1"/>
          <p:nvPr>
            <p:ph type="title"/>
          </p:nvPr>
        </p:nvSpPr>
        <p:spPr>
          <a:xfrm>
            <a:off x="730000" y="556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A1"/>
              </a:buClr>
              <a:buSzPts val="2600"/>
              <a:buNone/>
              <a:defRPr sz="2600">
                <a:solidFill>
                  <a:srgbClr val="007DA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subTitle"/>
          </p:nvPr>
        </p:nvSpPr>
        <p:spPr>
          <a:xfrm>
            <a:off x="724950" y="26281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11"/>
          <p:cNvSpPr txBox="1"/>
          <p:nvPr>
            <p:ph idx="2" type="body"/>
          </p:nvPr>
        </p:nvSpPr>
        <p:spPr>
          <a:xfrm>
            <a:off x="5174225" y="556650"/>
            <a:ext cx="3374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cxnSp>
        <p:nvCxnSpPr>
          <p:cNvPr id="66" name="Google Shape;66;p11"/>
          <p:cNvCxnSpPr/>
          <p:nvPr/>
        </p:nvCxnSpPr>
        <p:spPr>
          <a:xfrm>
            <a:off x="841500" y="2394100"/>
            <a:ext cx="38580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7" name="Google Shape;6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with points">
  <p:cSld name="CAPTION_ONLY">
    <p:bg>
      <p:bgPr>
        <a:solidFill>
          <a:srgbClr val="4A4A4A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6617700" y="1168025"/>
            <a:ext cx="2215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B3CF"/>
              </a:buClr>
              <a:buSzPts val="1500"/>
              <a:buChar char="▸"/>
              <a:defRPr>
                <a:solidFill>
                  <a:srgbClr val="FFFFFF"/>
                </a:solidFill>
              </a:defRPr>
            </a:lvl1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2"/>
          <p:cNvSpPr txBox="1"/>
          <p:nvPr>
            <p:ph type="title"/>
          </p:nvPr>
        </p:nvSpPr>
        <p:spPr>
          <a:xfrm>
            <a:off x="296200" y="480450"/>
            <a:ext cx="8536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2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43B3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 type="secHead">
  <p:cSld name="SECTION_HEADER">
    <p:bg>
      <p:bgPr>
        <a:solidFill>
          <a:srgbClr val="007DA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29450" y="4799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3"/>
          <p:cNvCxnSpPr/>
          <p:nvPr/>
        </p:nvCxnSpPr>
        <p:spPr>
          <a:xfrm>
            <a:off x="0" y="2241700"/>
            <a:ext cx="7848900" cy="0"/>
          </a:xfrm>
          <a:prstGeom prst="straightConnector1">
            <a:avLst/>
          </a:prstGeom>
          <a:noFill/>
          <a:ln cap="flat" cmpd="sng" w="28575">
            <a:solidFill>
              <a:srgbClr val="43B3C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4950" y="2708525"/>
            <a:ext cx="76974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▸"/>
              <a:defRPr>
                <a:solidFill>
                  <a:srgbClr val="FAF9F5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○"/>
              <a:defRPr>
                <a:solidFill>
                  <a:srgbClr val="FAF9F5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○"/>
              <a:defRPr>
                <a:solidFill>
                  <a:srgbClr val="FAF9F5"/>
                </a:solidFill>
              </a:defRPr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7D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29450" y="13930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29325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643602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9" name="Google Shape;29;p5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7D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7D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D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6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D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righ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7D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727650" y="632850"/>
            <a:ext cx="4153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729450" y="1393075"/>
            <a:ext cx="41538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1" name="Google Shape;41;p7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">
  <p:cSld name="ONE_COLUMN_TEXT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7D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4557150" y="632850"/>
            <a:ext cx="4093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4557150" y="1393075"/>
            <a:ext cx="40932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 1">
  <p:cSld name="ONE_COLUMN_TEXT_1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007D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336575" y="1393075"/>
            <a:ext cx="4313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MAIN_POINT">
    <p:bg>
      <p:bgPr>
        <a:solidFill>
          <a:srgbClr val="4A4A4A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2156900" y="864300"/>
            <a:ext cx="55938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486050" y="122021"/>
            <a:ext cx="15594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Arial"/>
              <a:buNone/>
            </a:pPr>
            <a:r>
              <a:rPr b="1" i="0" lang="en" sz="25000" u="none" cap="none" strike="noStrike">
                <a:solidFill>
                  <a:srgbClr val="43B3CF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endParaRPr b="1" i="0" sz="25000" u="none" cap="none" strike="noStrike">
              <a:solidFill>
                <a:srgbClr val="43B3C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0" name="Google Shape;60;p10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43B3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A4A4A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66666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729450" y="4799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Lesson 2: Does “Freedom” Mean Doing Whatever We Want, Wherever We Want?</a:t>
            </a:r>
            <a:endParaRPr/>
          </a:p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724950" y="2708525"/>
            <a:ext cx="76974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0" l="9988" r="-135" t="0"/>
          <a:stretch/>
        </p:blipFill>
        <p:spPr>
          <a:xfrm>
            <a:off x="3581100" y="2633500"/>
            <a:ext cx="1985100" cy="1929600"/>
          </a:xfrm>
          <a:prstGeom prst="ellipse">
            <a:avLst/>
          </a:prstGeom>
          <a:noFill/>
          <a:ln cap="flat" cmpd="sng" w="76200">
            <a:solidFill>
              <a:srgbClr val="E7E2D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727650" y="47687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Freedom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9450" y="1012075"/>
            <a:ext cx="8285400" cy="3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DA1"/>
              </a:buClr>
              <a:buSzPts val="1700"/>
              <a:buFont typeface="Arimo"/>
              <a:buChar char="❏"/>
            </a:pPr>
            <a:r>
              <a:rPr lang="en" sz="1700">
                <a:solidFill>
                  <a:srgbClr val="4A4A4A"/>
                </a:solidFill>
              </a:rPr>
              <a:t>The world’s definition of freedom is something similar to “Having no restraints,” or “Following your feelings,” or “Doing whatever you want to do:</a:t>
            </a:r>
            <a:endParaRPr sz="1700">
              <a:solidFill>
                <a:srgbClr val="4A4A4A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DA1"/>
              </a:buClr>
              <a:buSzPts val="1700"/>
              <a:buFont typeface="Arimo"/>
              <a:buChar char="❏"/>
            </a:pPr>
            <a:r>
              <a:rPr lang="en" sz="1700">
                <a:solidFill>
                  <a:srgbClr val="4A4A4A"/>
                </a:solidFill>
              </a:rPr>
              <a:t>The true meaning of freedom is the ability to choose one’s actions and direct them toward God. For example:</a:t>
            </a:r>
            <a:endParaRPr sz="1700">
              <a:solidFill>
                <a:srgbClr val="4A4A4A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DA1"/>
              </a:buClr>
              <a:buSzPts val="1700"/>
              <a:buFont typeface="Arial"/>
              <a:buChar char="❏"/>
            </a:pPr>
            <a:r>
              <a:rPr lang="en" sz="1700">
                <a:solidFill>
                  <a:srgbClr val="4A4A4A"/>
                </a:solidFill>
              </a:rPr>
              <a:t>If you goof off rather than study, you’ll do poorly in school and have less freedom in your career choices. </a:t>
            </a:r>
            <a:endParaRPr sz="1700">
              <a:solidFill>
                <a:srgbClr val="4A4A4A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DA1"/>
              </a:buClr>
              <a:buSzPts val="1700"/>
              <a:buFont typeface="Arimo"/>
              <a:buChar char="❏"/>
            </a:pPr>
            <a:r>
              <a:rPr lang="en" sz="1700">
                <a:solidFill>
                  <a:srgbClr val="4A4A4A"/>
                </a:solidFill>
              </a:rPr>
              <a:t>If you never exercise, your body will be weak and you’ll have less freedom to play sports, do physical activities, and so forth.	</a:t>
            </a:r>
            <a:endParaRPr sz="1700">
              <a:solidFill>
                <a:srgbClr val="4A4A4A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DA1"/>
              </a:buClr>
              <a:buSzPts val="1700"/>
              <a:buFont typeface="Arimo"/>
              <a:buChar char="❏"/>
            </a:pPr>
            <a:r>
              <a:rPr lang="en" sz="1700">
                <a:solidFill>
                  <a:srgbClr val="4A4A4A"/>
                </a:solidFill>
              </a:rPr>
              <a:t>If you take drugs, your body will begin to want more drugs. Abusing your body with drugs leads to addiction and less freedom.</a:t>
            </a:r>
            <a:endParaRPr sz="1700">
              <a:solidFill>
                <a:srgbClr val="4A4A4A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DA1"/>
              </a:buClr>
              <a:buSzPts val="1700"/>
              <a:buFont typeface="Arimo"/>
              <a:buChar char="❏"/>
            </a:pPr>
            <a:r>
              <a:rPr lang="en" sz="1700">
                <a:solidFill>
                  <a:srgbClr val="4A4A4A"/>
                </a:solidFill>
              </a:rPr>
              <a:t>If you take out loans to buy things you don’t need, you’ll go into debt. Spending without limits leads to slavery to debt and less freedom. </a:t>
            </a:r>
            <a:endParaRPr sz="1700">
              <a:solidFill>
                <a:srgbClr val="4A4A4A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Freedom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729450" y="1240675"/>
            <a:ext cx="8285400" cy="3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DA1"/>
              </a:buClr>
              <a:buSzPts val="1800"/>
              <a:buFont typeface="Arimo"/>
              <a:buChar char="❏"/>
            </a:pPr>
            <a:r>
              <a:rPr lang="en" sz="1800">
                <a:solidFill>
                  <a:srgbClr val="4A4A4A"/>
                </a:solidFill>
              </a:rPr>
              <a:t>First, if you always let your feelings guide your decisions, you will become a slave to your feelings (less freedom). </a:t>
            </a:r>
            <a:endParaRPr sz="1800">
              <a:solidFill>
                <a:srgbClr val="4A4A4A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DA1"/>
              </a:buClr>
              <a:buSzPts val="1800"/>
              <a:buFont typeface="Arimo"/>
              <a:buChar char="❏"/>
            </a:pPr>
            <a:r>
              <a:rPr lang="en" sz="1800">
                <a:solidFill>
                  <a:srgbClr val="4A4A4A"/>
                </a:solidFill>
              </a:rPr>
              <a:t>Secondly, the more you practice a certain skill, the easier and more enjoyable it becomes. True freedom is the same way. The more we use our freedom well, the freer we become. For example:			</a:t>
            </a:r>
            <a:endParaRPr sz="1800">
              <a:solidFill>
                <a:srgbClr val="4A4A4A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❏"/>
            </a:pPr>
            <a:r>
              <a:rPr lang="en" sz="1800">
                <a:solidFill>
                  <a:srgbClr val="4A4A4A"/>
                </a:solidFill>
              </a:rPr>
              <a:t>If you study and do well in school, you can learn more. Learning will become easier, and you will have more freedom in your career choices.							</a:t>
            </a:r>
            <a:endParaRPr sz="1800">
              <a:solidFill>
                <a:srgbClr val="4A4A4A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❏"/>
            </a:pPr>
            <a:r>
              <a:rPr lang="en" sz="1800">
                <a:solidFill>
                  <a:srgbClr val="4A4A4A"/>
                </a:solidFill>
              </a:rPr>
              <a:t>If you exercise and eat well, your body will be healthy. You will enjoy healthful foods more and have more freedom to do the physical activities you want to do. 	</a:t>
            </a:r>
            <a:endParaRPr sz="1800">
              <a:solidFill>
                <a:srgbClr val="4A4A4A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Freedom</a:t>
            </a:r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729450" y="1393075"/>
            <a:ext cx="82854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DA1"/>
              </a:buClr>
              <a:buSzPts val="2000"/>
              <a:buFont typeface="Arimo"/>
              <a:buChar char="❏"/>
            </a:pPr>
            <a:r>
              <a:rPr lang="en" sz="2400">
                <a:solidFill>
                  <a:srgbClr val="4A4A4A"/>
                </a:solidFill>
              </a:rPr>
              <a:t>Freedom consists not in doing what we like, but in having the right to do what we ought.” -St. John Paul II</a:t>
            </a:r>
            <a:endParaRPr sz="2400">
              <a:solidFill>
                <a:srgbClr val="4A4A4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irit of Truth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