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9" r:id="rId10"/>
    <p:sldId id="270" r:id="rId11"/>
    <p:sldId id="274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A270-0AEE-4B27-8311-F0885CF2884A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90830-B814-472E-B6A1-25265E0F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6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B1B9-743A-451C-8353-2909F7330BF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67" y="1317037"/>
            <a:ext cx="5943467" cy="2638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65"/>
          <p:cNvSpPr txBox="1">
            <a:spLocks/>
          </p:cNvSpPr>
          <p:nvPr/>
        </p:nvSpPr>
        <p:spPr>
          <a:xfrm>
            <a:off x="609600" y="4530303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lvl="0" algn="ctr">
              <a:buClr>
                <a:srgbClr val="393A39"/>
              </a:buClr>
              <a:buSzPct val="100000"/>
              <a:defRPr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Christ’s Passion in Sacred Art</a:t>
            </a:r>
          </a:p>
          <a:p>
            <a:pPr lvl="0" algn="ctr">
              <a:buClr>
                <a:srgbClr val="393A39"/>
              </a:buClr>
              <a:buSzPct val="100000"/>
              <a:defRPr/>
            </a:pPr>
            <a:r>
              <a:rPr lang="en-US" sz="2400" b="1" kern="0" dirty="0">
                <a:solidFill>
                  <a:srgbClr val="393A39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(According to the Gospel of Luke)</a:t>
            </a:r>
          </a:p>
          <a:p>
            <a:pPr lvl="0" algn="ctr">
              <a:buClr>
                <a:srgbClr val="393A39"/>
              </a:buClr>
              <a:buSzPct val="100000"/>
              <a:defRPr/>
            </a:pPr>
            <a:r>
              <a:rPr lang="en-US" sz="2400" b="1" kern="0" dirty="0">
                <a:solidFill>
                  <a:srgbClr val="393A39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(2022 | Year C)</a:t>
            </a:r>
            <a:endParaRPr lang="en" sz="2400" b="1" kern="0" dirty="0">
              <a:solidFill>
                <a:srgbClr val="393A39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42139757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662361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What Our Lord Saw from the Cross </a:t>
            </a:r>
            <a:r>
              <a:rPr lang="en-US" sz="2400" dirty="0">
                <a:solidFill>
                  <a:schemeClr val="bg1"/>
                </a:solidFill>
              </a:rPr>
              <a:t>by James </a:t>
            </a:r>
            <a:r>
              <a:rPr lang="en-US" sz="2400" dirty="0" err="1">
                <a:solidFill>
                  <a:schemeClr val="bg1"/>
                </a:solidFill>
              </a:rPr>
              <a:t>Tissot</a:t>
            </a:r>
            <a:r>
              <a:rPr lang="en-US" sz="2400" dirty="0">
                <a:solidFill>
                  <a:schemeClr val="bg1"/>
                </a:solidFill>
              </a:rPr>
              <a:t> (c. between 1886 and 1894)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“When they came to the place called the Skull, they crucified him and the criminals there…”</a:t>
            </a:r>
          </a:p>
        </p:txBody>
      </p:sp>
      <p:pic>
        <p:nvPicPr>
          <p:cNvPr id="7" name="Content Placeholder 6" descr="https://upload.wikimedia.org/wikipedia/commons/f/f9/Brooklyn_Museum_-_What_Our_Lord_Saw_from_the_Cross_%28Ce_que_voyait_Notre-Seigneur_sur_la_Croix%29_-_James_Tisso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63" y="244475"/>
            <a:ext cx="5698061" cy="627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80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upload.wikimedia.org/wikipedia/commons/9/9d/Titian_-_Christ_and_the_Good_Thief_-_WGA22832.jpg">
            <a:extLst>
              <a:ext uri="{FF2B5EF4-FFF2-40B4-BE49-F238E27FC236}">
                <a16:creationId xmlns:a16="http://schemas.microsoft.com/office/drawing/2014/main" id="{CC8BABD3-84FF-4B5C-AE3D-75B3DCF5CD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6" y="480091"/>
            <a:ext cx="6434579" cy="5897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408A4CB-108C-43D1-B58F-A2603E012B9D}"/>
              </a:ext>
            </a:extLst>
          </p:cNvPr>
          <p:cNvSpPr txBox="1">
            <a:spLocks/>
          </p:cNvSpPr>
          <p:nvPr/>
        </p:nvSpPr>
        <p:spPr>
          <a:xfrm>
            <a:off x="9280758" y="1146456"/>
            <a:ext cx="2403744" cy="381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Christ and the Good Thief</a:t>
            </a:r>
            <a:r>
              <a:rPr lang="en-US" sz="2400" dirty="0">
                <a:solidFill>
                  <a:schemeClr val="bg1"/>
                </a:solidFill>
              </a:rPr>
              <a:t> by Titian (c. 1566)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“Now one of the criminals hanging there reviled Jesus, saying, “Are you not the Christ? Save yourself and us.’…”</a:t>
            </a:r>
          </a:p>
        </p:txBody>
      </p:sp>
    </p:spTree>
    <p:extLst>
      <p:ext uri="{BB962C8B-B14F-4D97-AF65-F5344CB8AC3E}">
        <p14:creationId xmlns:p14="http://schemas.microsoft.com/office/powerpoint/2010/main" val="100240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5253" y="1003580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Christ Crucified</a:t>
            </a:r>
            <a:r>
              <a:rPr lang="en-US" sz="2400" dirty="0">
                <a:solidFill>
                  <a:schemeClr val="bg1"/>
                </a:solidFill>
              </a:rPr>
              <a:t> by Diego </a:t>
            </a:r>
            <a:r>
              <a:rPr lang="en-US" sz="2400" dirty="0" err="1">
                <a:solidFill>
                  <a:schemeClr val="bg1"/>
                </a:solidFill>
              </a:rPr>
              <a:t>Valazquez</a:t>
            </a:r>
            <a:r>
              <a:rPr lang="en-US" sz="2400" dirty="0">
                <a:solidFill>
                  <a:schemeClr val="bg1"/>
                </a:solidFill>
              </a:rPr>
              <a:t> (c. 1632)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“It was now about noon and darkness came over the whole land until three in the afternoon because of an eclipse of the sun…”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87" y="141040"/>
            <a:ext cx="4290013" cy="6397279"/>
          </a:xfrm>
        </p:spPr>
      </p:pic>
    </p:spTree>
    <p:extLst>
      <p:ext uri="{BB962C8B-B14F-4D97-AF65-F5344CB8AC3E}">
        <p14:creationId xmlns:p14="http://schemas.microsoft.com/office/powerpoint/2010/main" val="342473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7676" y="810839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The Entombment </a:t>
            </a:r>
            <a:r>
              <a:rPr lang="en-US" sz="2400" dirty="0">
                <a:solidFill>
                  <a:schemeClr val="bg1"/>
                </a:solidFill>
              </a:rPr>
              <a:t>by Peter Paul Rubens (c. 1612-1614)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“Now there was a virtuous and righteous man named Joseph who, though he was a member of the council, had not consented to their plan of action…”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06" y="174592"/>
            <a:ext cx="4651833" cy="6330176"/>
          </a:xfrm>
        </p:spPr>
      </p:pic>
    </p:spTree>
    <p:extLst>
      <p:ext uri="{BB962C8B-B14F-4D97-AF65-F5344CB8AC3E}">
        <p14:creationId xmlns:p14="http://schemas.microsoft.com/office/powerpoint/2010/main" val="287455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3" y="1148555"/>
            <a:ext cx="8377207" cy="45834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1433886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Last Supper</a:t>
            </a:r>
            <a:r>
              <a:rPr lang="en-US" sz="2400" dirty="0">
                <a:solidFill>
                  <a:schemeClr val="bg1"/>
                </a:solidFill>
              </a:rPr>
              <a:t> by Jacopo Bassano (c. 1542)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“When the hour came, Jesus took his place at table with the apostles…” </a:t>
            </a:r>
          </a:p>
        </p:txBody>
      </p:sp>
    </p:spTree>
    <p:extLst>
      <p:ext uri="{BB962C8B-B14F-4D97-AF65-F5344CB8AC3E}">
        <p14:creationId xmlns:p14="http://schemas.microsoft.com/office/powerpoint/2010/main" val="350619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4" y="266700"/>
            <a:ext cx="7884944" cy="63928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1433886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The Agony in the Garden</a:t>
            </a:r>
            <a:r>
              <a:rPr lang="en-US" sz="2400" dirty="0">
                <a:solidFill>
                  <a:schemeClr val="bg1"/>
                </a:solidFill>
              </a:rPr>
              <a:t> by El Greco (c. 1590)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“Then going out, he went, as was his custom, to the Mount of Olives, and the disciples followed him…”</a:t>
            </a:r>
          </a:p>
        </p:txBody>
      </p:sp>
    </p:spTree>
    <p:extLst>
      <p:ext uri="{BB962C8B-B14F-4D97-AF65-F5344CB8AC3E}">
        <p14:creationId xmlns:p14="http://schemas.microsoft.com/office/powerpoint/2010/main" val="395874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340421"/>
            <a:ext cx="8059737" cy="62454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2135" y="766015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The Taking of Christ</a:t>
            </a:r>
            <a:r>
              <a:rPr lang="en-US" sz="2400" dirty="0">
                <a:solidFill>
                  <a:schemeClr val="bg1"/>
                </a:solidFill>
              </a:rPr>
              <a:t> by Caravaggio (c. 1602)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“While he was still speaking, a crowd approached and in front was one of the Twelve, a man named Judas.  He went up to Jesus to kiss him…”</a:t>
            </a:r>
          </a:p>
        </p:txBody>
      </p:sp>
    </p:spTree>
    <p:extLst>
      <p:ext uri="{BB962C8B-B14F-4D97-AF65-F5344CB8AC3E}">
        <p14:creationId xmlns:p14="http://schemas.microsoft.com/office/powerpoint/2010/main" val="18494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72" y="266700"/>
            <a:ext cx="6987869" cy="63928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1433886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St. Peter’s Denial</a:t>
            </a:r>
            <a:r>
              <a:rPr lang="en-US" sz="2400" dirty="0">
                <a:solidFill>
                  <a:schemeClr val="bg1"/>
                </a:solidFill>
              </a:rPr>
              <a:t> by Rembrandt (c. 1660)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“After arresting him they led him away and took him into the house of the high priest; Peter was following at a distance…”</a:t>
            </a:r>
          </a:p>
        </p:txBody>
      </p:sp>
    </p:spTree>
    <p:extLst>
      <p:ext uri="{BB962C8B-B14F-4D97-AF65-F5344CB8AC3E}">
        <p14:creationId xmlns:p14="http://schemas.microsoft.com/office/powerpoint/2010/main" val="57002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5241" y="1039438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Christ Before Caiaphas </a:t>
            </a:r>
            <a:r>
              <a:rPr lang="en-US" sz="2400" dirty="0">
                <a:solidFill>
                  <a:schemeClr val="bg1"/>
                </a:solidFill>
              </a:rPr>
              <a:t>by Matthias Storm (c. early 1630’s)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“When day came the council of elders of the people met…and they brought him before their Sanhedrin.”</a:t>
            </a:r>
          </a:p>
        </p:txBody>
      </p:sp>
      <p:pic>
        <p:nvPicPr>
          <p:cNvPr id="6" name="Picture 5" descr="File:Mattias Stom, Christ before Caiaphas.jpg">
            <a:extLst>
              <a:ext uri="{FF2B5EF4-FFF2-40B4-BE49-F238E27FC236}">
                <a16:creationId xmlns:a16="http://schemas.microsoft.com/office/drawing/2014/main" id="{4EF7F0ED-0294-4987-B01B-5AD7815C83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2" y="702608"/>
            <a:ext cx="7557247" cy="5689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74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5" y="743945"/>
            <a:ext cx="8392901" cy="54758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1433886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Christ before Pilate</a:t>
            </a:r>
            <a:r>
              <a:rPr lang="en-US" sz="2400" dirty="0">
                <a:solidFill>
                  <a:schemeClr val="bg1"/>
                </a:solidFill>
              </a:rPr>
              <a:t> by </a:t>
            </a:r>
            <a:r>
              <a:rPr lang="en-US" sz="2400" dirty="0" err="1">
                <a:solidFill>
                  <a:schemeClr val="bg1"/>
                </a:solidFill>
              </a:rPr>
              <a:t>Mihaly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Munkacsy</a:t>
            </a:r>
            <a:r>
              <a:rPr lang="en-US" sz="2400" dirty="0">
                <a:solidFill>
                  <a:schemeClr val="bg1"/>
                </a:solidFill>
              </a:rPr>
              <a:t> (c. 1881)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“Then the whole assembly of them arose and brought him before Pilate…”</a:t>
            </a:r>
          </a:p>
        </p:txBody>
      </p:sp>
    </p:spTree>
    <p:extLst>
      <p:ext uri="{BB962C8B-B14F-4D97-AF65-F5344CB8AC3E}">
        <p14:creationId xmlns:p14="http://schemas.microsoft.com/office/powerpoint/2010/main" val="226015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440730"/>
            <a:ext cx="8059737" cy="60448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1433886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Ecce Homo</a:t>
            </a:r>
            <a:r>
              <a:rPr lang="en-US" sz="2400" dirty="0">
                <a:solidFill>
                  <a:schemeClr val="bg1"/>
                </a:solidFill>
              </a:rPr>
              <a:t> by </a:t>
            </a:r>
            <a:r>
              <a:rPr lang="en-US" sz="2400" dirty="0" err="1">
                <a:solidFill>
                  <a:schemeClr val="bg1"/>
                </a:solidFill>
              </a:rPr>
              <a:t>Mihaly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Munkacsy</a:t>
            </a:r>
            <a:r>
              <a:rPr lang="en-US" sz="2400" dirty="0">
                <a:solidFill>
                  <a:schemeClr val="bg1"/>
                </a:solidFill>
              </a:rPr>
              <a:t> (c. 1896)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But all together they shouted out, 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"Away with this man!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Release Barabbas to us."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7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1" y="348455"/>
            <a:ext cx="7372123" cy="61094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2488" y="582239"/>
            <a:ext cx="2403744" cy="381158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Christ Carrying the Cross</a:t>
            </a:r>
            <a:r>
              <a:rPr lang="en-US" sz="2400" dirty="0">
                <a:solidFill>
                  <a:schemeClr val="bg1"/>
                </a:solidFill>
              </a:rPr>
              <a:t> by Titian (c. 1565)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“As they led him away they took hold of a certain Simon, a </a:t>
            </a:r>
            <a:r>
              <a:rPr lang="en-US" sz="2400" dirty="0" err="1">
                <a:solidFill>
                  <a:schemeClr val="bg1"/>
                </a:solidFill>
              </a:rPr>
              <a:t>Cyrenian</a:t>
            </a:r>
            <a:r>
              <a:rPr lang="en-US" sz="2400" dirty="0">
                <a:solidFill>
                  <a:schemeClr val="bg1"/>
                </a:solidFill>
              </a:rPr>
              <a:t>, who was coming in from the country; and after laying the cross on him, they made him carry it behind Jesus…”</a:t>
            </a:r>
          </a:p>
        </p:txBody>
      </p:sp>
    </p:spTree>
    <p:extLst>
      <p:ext uri="{BB962C8B-B14F-4D97-AF65-F5344CB8AC3E}">
        <p14:creationId xmlns:p14="http://schemas.microsoft.com/office/powerpoint/2010/main" val="221511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456</Words>
  <Application>Microsoft Macintosh PowerPoint</Application>
  <PresentationFormat>Widescreen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Gutzwiller</dc:creator>
  <cp:lastModifiedBy>Ethan O'Connor</cp:lastModifiedBy>
  <cp:revision>7</cp:revision>
  <dcterms:created xsi:type="dcterms:W3CDTF">2018-02-15T22:12:47Z</dcterms:created>
  <dcterms:modified xsi:type="dcterms:W3CDTF">2022-01-31T15:24:07Z</dcterms:modified>
</cp:coreProperties>
</file>