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gTbg2h6bCwpM2mttarttbJL3+Z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3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" name="Google Shape;20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" name="Google Shape;2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67" y="1317037"/>
            <a:ext cx="5943467" cy="263886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609600" y="4530303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Christ’s Passion in Sacred Art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93A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(According to the Gospel of Matthew)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93A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(202</a:t>
            </a:r>
            <a:r>
              <a:rPr b="1" lang="en-US" sz="2400">
                <a:solidFill>
                  <a:srgbClr val="393A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i="0" lang="en-US" sz="2400" u="none" cap="none" strike="noStrike">
                <a:solidFill>
                  <a:srgbClr val="393A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| Year A)</a:t>
            </a:r>
            <a:endParaRPr b="1" i="0" sz="2400" u="none" cap="none" strike="noStrike">
              <a:solidFill>
                <a:srgbClr val="393A3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/>
          <p:nvPr>
            <p:ph idx="2" type="body"/>
          </p:nvPr>
        </p:nvSpPr>
        <p:spPr>
          <a:xfrm>
            <a:off x="9289723" y="662361"/>
            <a:ext cx="240374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i="1" lang="en-US" sz="2400">
                <a:solidFill>
                  <a:schemeClr val="lt1"/>
                </a:solidFill>
              </a:rPr>
              <a:t>What Our Lord Saw from the Cross </a:t>
            </a:r>
            <a:r>
              <a:rPr lang="en-US" sz="2400">
                <a:solidFill>
                  <a:schemeClr val="lt1"/>
                </a:solidFill>
              </a:rPr>
              <a:t>by James Tissot (c. between 1886 and 1894)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</a:rPr>
              <a:t>“After they had crucified Him, they divided His garment by casting lots…”</a:t>
            </a:r>
            <a:endParaRPr/>
          </a:p>
        </p:txBody>
      </p:sp>
      <p:pic>
        <p:nvPicPr>
          <p:cNvPr descr="https://upload.wikimedia.org/wikipedia/commons/f/f9/Brooklyn_Museum_-_What_Our_Lord_Saw_from_the_Cross_%28Ce_que_voyait_Notre-Seigneur_sur_la_Croix%29_-_James_Tissot.jpg" id="145" name="Google Shape;145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5263" y="244475"/>
            <a:ext cx="5698061" cy="627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commons/9/9d/Titian_-_Christ_and_the_Good_Thief_-_WGA22832.jpg" id="150" name="Google Shape;15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216" y="480091"/>
            <a:ext cx="6434579" cy="589781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1"/>
          <p:cNvSpPr txBox="1"/>
          <p:nvPr/>
        </p:nvSpPr>
        <p:spPr>
          <a:xfrm>
            <a:off x="9280758" y="1146456"/>
            <a:ext cx="240374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Christ and the Good Thief</a:t>
            </a: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by Titian (c. 1566)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“Two revolutionaries were crucified with Him, one on His right and the other on His left.”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 txBox="1"/>
          <p:nvPr>
            <p:ph idx="2" type="body"/>
          </p:nvPr>
        </p:nvSpPr>
        <p:spPr>
          <a:xfrm>
            <a:off x="9155253" y="1003580"/>
            <a:ext cx="240374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i="1" lang="en-US" sz="2400">
                <a:solidFill>
                  <a:schemeClr val="lt1"/>
                </a:solidFill>
              </a:rPr>
              <a:t>Christ Crucified</a:t>
            </a:r>
            <a:r>
              <a:rPr lang="en-US" sz="2400">
                <a:solidFill>
                  <a:schemeClr val="lt1"/>
                </a:solidFill>
              </a:rPr>
              <a:t> by Diego Valazquez (c. 1632)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</a:rPr>
              <a:t>“From noon onward, darkness came over the whole land until three in the afternoon.”</a:t>
            </a:r>
            <a:endParaRPr/>
          </a:p>
        </p:txBody>
      </p:sp>
      <p:pic>
        <p:nvPicPr>
          <p:cNvPr id="157" name="Google Shape;157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5587" y="141040"/>
            <a:ext cx="4290013" cy="6397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/>
          <p:nvPr>
            <p:ph idx="2" type="body"/>
          </p:nvPr>
        </p:nvSpPr>
        <p:spPr>
          <a:xfrm>
            <a:off x="9047676" y="810839"/>
            <a:ext cx="240374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i="1" lang="en-US" sz="2400">
                <a:solidFill>
                  <a:schemeClr val="lt1"/>
                </a:solidFill>
              </a:rPr>
              <a:t>The Entombment </a:t>
            </a:r>
            <a:r>
              <a:rPr lang="en-US" sz="2400">
                <a:solidFill>
                  <a:schemeClr val="lt1"/>
                </a:solidFill>
              </a:rPr>
              <a:t>by Peter Paul Rubens (c. 1612-1614)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</a:rPr>
              <a:t>“Taking the body, Joseph wrapped it [in] clean linen and laid it in his new tomb that he had hewn in the rock.”</a:t>
            </a:r>
            <a:endParaRPr/>
          </a:p>
        </p:txBody>
      </p:sp>
      <p:pic>
        <p:nvPicPr>
          <p:cNvPr id="163" name="Google Shape;163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6606" y="174592"/>
            <a:ext cx="4651833" cy="633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993" y="1148555"/>
            <a:ext cx="8377207" cy="458348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>
            <p:ph idx="2" type="body"/>
          </p:nvPr>
        </p:nvSpPr>
        <p:spPr>
          <a:xfrm>
            <a:off x="9289723" y="1433886"/>
            <a:ext cx="240374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i="1" lang="en-US" sz="2400">
                <a:solidFill>
                  <a:schemeClr val="lt1"/>
                </a:solidFill>
              </a:rPr>
              <a:t>Last Supper</a:t>
            </a:r>
            <a:r>
              <a:rPr lang="en-US" sz="2400">
                <a:solidFill>
                  <a:schemeClr val="lt1"/>
                </a:solidFill>
              </a:rPr>
              <a:t> by Jacopo Bassano (c. 1542)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</a:rPr>
              <a:t>“When it was evening, He reclined at table with the Twelve…”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634" y="266700"/>
            <a:ext cx="7884944" cy="639286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>
            <p:ph idx="2" type="body"/>
          </p:nvPr>
        </p:nvSpPr>
        <p:spPr>
          <a:xfrm>
            <a:off x="9289723" y="1433886"/>
            <a:ext cx="240374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i="1" lang="en-US" sz="2400">
                <a:solidFill>
                  <a:schemeClr val="lt1"/>
                </a:solidFill>
              </a:rPr>
              <a:t>The Agony in the Garden</a:t>
            </a:r>
            <a:r>
              <a:rPr lang="en-US" sz="2400">
                <a:solidFill>
                  <a:schemeClr val="lt1"/>
                </a:solidFill>
              </a:rPr>
              <a:t> by El Greco (c. 1590)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</a:rPr>
              <a:t>“Then Jesus came with them to a place called Gethsemane…”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238" y="340421"/>
            <a:ext cx="8059737" cy="624542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/>
          <p:nvPr>
            <p:ph idx="2" type="body"/>
          </p:nvPr>
        </p:nvSpPr>
        <p:spPr>
          <a:xfrm>
            <a:off x="9312135" y="766015"/>
            <a:ext cx="240374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i="1" lang="en-US" sz="2400">
                <a:solidFill>
                  <a:schemeClr val="lt1"/>
                </a:solidFill>
              </a:rPr>
              <a:t>The Taking of Christ</a:t>
            </a:r>
            <a:r>
              <a:rPr lang="en-US" sz="2400">
                <a:solidFill>
                  <a:schemeClr val="lt1"/>
                </a:solidFill>
              </a:rPr>
              <a:t> by Caravaggio (c. 1602)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</a:rPr>
              <a:t>“While he was still speaking, Judas, one of the Twelve, arrived, accompanied by a large crowd…”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3172" y="266700"/>
            <a:ext cx="6987869" cy="639286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/>
          <p:nvPr>
            <p:ph idx="2" type="body"/>
          </p:nvPr>
        </p:nvSpPr>
        <p:spPr>
          <a:xfrm>
            <a:off x="9289723" y="1433886"/>
            <a:ext cx="240374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i="1" lang="en-US" sz="2400">
                <a:solidFill>
                  <a:schemeClr val="lt1"/>
                </a:solidFill>
              </a:rPr>
              <a:t>St. Peter’s Denial</a:t>
            </a:r>
            <a:r>
              <a:rPr lang="en-US" sz="2400">
                <a:solidFill>
                  <a:schemeClr val="lt1"/>
                </a:solidFill>
              </a:rPr>
              <a:t> by Rembrandt (c. 1660)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</a:rPr>
              <a:t>“Those who had arrested Jesus led Him away to Caiaphas the high priest…”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>
            <p:ph idx="2" type="body"/>
          </p:nvPr>
        </p:nvSpPr>
        <p:spPr>
          <a:xfrm>
            <a:off x="9285241" y="1039438"/>
            <a:ext cx="240374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i="1" lang="en-US" sz="2400">
                <a:solidFill>
                  <a:schemeClr val="lt1"/>
                </a:solidFill>
              </a:rPr>
              <a:t>Christ Before Caiaphas </a:t>
            </a:r>
            <a:r>
              <a:rPr lang="en-US" sz="2400">
                <a:solidFill>
                  <a:schemeClr val="lt1"/>
                </a:solidFill>
              </a:rPr>
              <a:t>by Matthias Storm (c. early 1630’s)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</a:rPr>
              <a:t>“The chief priests and the entire Sanhedrin kept trying to obtain false testimony against Jesus in order to put Him to death…”</a:t>
            </a:r>
            <a:endParaRPr/>
          </a:p>
        </p:txBody>
      </p:sp>
      <p:pic>
        <p:nvPicPr>
          <p:cNvPr descr="File:Mattias Stom, Christ before Caiaphas.jpg" id="121" name="Google Shape;1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7482" y="702608"/>
            <a:ext cx="7557247" cy="5689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695" y="743945"/>
            <a:ext cx="8392901" cy="547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 txBox="1"/>
          <p:nvPr>
            <p:ph idx="2" type="body"/>
          </p:nvPr>
        </p:nvSpPr>
        <p:spPr>
          <a:xfrm>
            <a:off x="9289723" y="1433886"/>
            <a:ext cx="240374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i="1" lang="en-US" sz="2400">
                <a:solidFill>
                  <a:schemeClr val="lt1"/>
                </a:solidFill>
              </a:rPr>
              <a:t>Christ before Pilate</a:t>
            </a:r>
            <a:r>
              <a:rPr lang="en-US" sz="2400">
                <a:solidFill>
                  <a:schemeClr val="lt1"/>
                </a:solidFill>
              </a:rPr>
              <a:t> by Mihaly Munkacsy (c. 1881)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</a:rPr>
              <a:t>“They bound Him, led Him away, and handed Him over to Pilate, the governor.”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238" y="440730"/>
            <a:ext cx="8059737" cy="604480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8"/>
          <p:cNvSpPr txBox="1"/>
          <p:nvPr>
            <p:ph idx="2" type="body"/>
          </p:nvPr>
        </p:nvSpPr>
        <p:spPr>
          <a:xfrm>
            <a:off x="9289723" y="1433886"/>
            <a:ext cx="240374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i="1" lang="en-US" sz="2400">
                <a:solidFill>
                  <a:schemeClr val="lt1"/>
                </a:solidFill>
              </a:rPr>
              <a:t>Ecce Homo</a:t>
            </a:r>
            <a:r>
              <a:rPr lang="en-US" sz="2400">
                <a:solidFill>
                  <a:schemeClr val="lt1"/>
                </a:solidFill>
              </a:rPr>
              <a:t> by Mihaly Munkacsy (c. 1896)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</a:rPr>
              <a:t>”But he said, ‘Why? What evil has he done?’ They only shouted the louder, ‘Let him be crucified!’”</a:t>
            </a:r>
            <a:endParaRPr sz="3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7991" y="348455"/>
            <a:ext cx="7372123" cy="610949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9"/>
          <p:cNvSpPr txBox="1"/>
          <p:nvPr>
            <p:ph idx="2" type="body"/>
          </p:nvPr>
        </p:nvSpPr>
        <p:spPr>
          <a:xfrm>
            <a:off x="9222488" y="582239"/>
            <a:ext cx="2403744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i="1" lang="en-US" sz="2400">
                <a:solidFill>
                  <a:schemeClr val="lt1"/>
                </a:solidFill>
              </a:rPr>
              <a:t>Christ Carrying the Cross</a:t>
            </a:r>
            <a:r>
              <a:rPr lang="en-US" sz="2400">
                <a:solidFill>
                  <a:schemeClr val="lt1"/>
                </a:solidFill>
              </a:rPr>
              <a:t> by Titian (c. 1565)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</a:rPr>
              <a:t>“As they were going out, they met a Cyrenian named Simon; this man they pressed into service to carry His cross.”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2018-02-15T22:12:47Z</dcterms:created>
  <dc:creator>Mike Gutzwiller</dc:creator>
</cp:coreProperties>
</file>